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6793B135-D911-473E-AB79-94CE5D41C7AD}">
  <a:tblStyle styleId="{6793B135-D911-473E-AB79-94CE5D41C7AD}" styleName="Table_0"/>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696" y="-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 name="Shape 3"/>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 name="Shape 4"/>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5" name="Shape 5"/>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 name="Shape 6"/>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 name="Shape 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lvl1pPr marL="0" marR="0" indent="0" algn="r" rtl="0">
              <a:spcBef>
                <a:spcPts val="0"/>
              </a:spcBef>
              <a:buNone/>
              <a:defRPr sz="1200" b="0" i="0" u="none" strike="noStrike" cap="none" baseline="0">
                <a:solidFill>
                  <a:schemeClr val="dk1"/>
                </a:solidFill>
                <a:latin typeface="Calibri"/>
                <a:ea typeface="Calibri"/>
                <a:cs typeface="Calibri"/>
                <a:sym typeface="Calibri"/>
              </a:defRPr>
            </a:lvl1pPr>
          </a:lstStyle>
          <a:p>
            <a:pPr marL="0" lvl="0" indent="0">
              <a:spcBef>
                <a:spcPts val="0"/>
              </a:spcBef>
              <a:buSzPct val="25000"/>
              <a:buNone/>
            </a:pPr>
            <a:fld id="{00000000-1234-1234-1234-123412341234}" type="slidenum">
              <a:rPr lang="en-US"/>
              <a:t>‹#›</a:t>
            </a:fld>
            <a:endParaRPr lang="en-US"/>
          </a:p>
        </p:txBody>
      </p:sp>
    </p:spTree>
    <p:extLst>
      <p:ext uri="{BB962C8B-B14F-4D97-AF65-F5344CB8AC3E}">
        <p14:creationId xmlns:p14="http://schemas.microsoft.com/office/powerpoint/2010/main" val="3029122786"/>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Shape 8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83" name="Shape 8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Shape 25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259" name="Shape 25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Shape 26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265" name="Shape 26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Shape 27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271" name="Shape 27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
        <p:cNvGrpSpPr/>
        <p:nvPr/>
      </p:nvGrpSpPr>
      <p:grpSpPr>
        <a:xfrm>
          <a:off x="0" y="0"/>
          <a:ext cx="0" cy="0"/>
          <a:chOff x="0" y="0"/>
          <a:chExt cx="0" cy="0"/>
        </a:xfrm>
      </p:grpSpPr>
      <p:sp>
        <p:nvSpPr>
          <p:cNvPr id="276" name="Shape 27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277" name="Shape 27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Shape 28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83" name="Shape 28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284" name="Shape 284"/>
          <p:cNvSpPr txBox="1">
            <a:spLocks noGrp="1"/>
          </p:cNvSpPr>
          <p:nvPr>
            <p:ph type="sldNum" idx="12"/>
          </p:nvPr>
        </p:nvSpPr>
        <p:spPr>
          <a:xfrm>
            <a:off x="3884612" y="8685213"/>
            <a:ext cx="2971799"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
        <p:cNvGrpSpPr/>
        <p:nvPr/>
      </p:nvGrpSpPr>
      <p:grpSpPr>
        <a:xfrm>
          <a:off x="0" y="0"/>
          <a:ext cx="0" cy="0"/>
          <a:chOff x="0" y="0"/>
          <a:chExt cx="0" cy="0"/>
        </a:xfrm>
      </p:grpSpPr>
      <p:sp>
        <p:nvSpPr>
          <p:cNvPr id="289" name="Shape 28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90" name="Shape 29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291" name="Shape 291"/>
          <p:cNvSpPr txBox="1">
            <a:spLocks noGrp="1"/>
          </p:cNvSpPr>
          <p:nvPr>
            <p:ph type="sldNum" idx="12"/>
          </p:nvPr>
        </p:nvSpPr>
        <p:spPr>
          <a:xfrm>
            <a:off x="3884612" y="8685213"/>
            <a:ext cx="2971799"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6" name="Shape 29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97" name="Shape 29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298" name="Shape 298"/>
          <p:cNvSpPr txBox="1">
            <a:spLocks noGrp="1"/>
          </p:cNvSpPr>
          <p:nvPr>
            <p:ph type="sldNum" idx="12"/>
          </p:nvPr>
        </p:nvSpPr>
        <p:spPr>
          <a:xfrm>
            <a:off x="3884612" y="8685213"/>
            <a:ext cx="2971799"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Shape 30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304" name="Shape 30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
        <p:cNvGrpSpPr/>
        <p:nvPr/>
      </p:nvGrpSpPr>
      <p:grpSpPr>
        <a:xfrm>
          <a:off x="0" y="0"/>
          <a:ext cx="0" cy="0"/>
          <a:chOff x="0" y="0"/>
          <a:chExt cx="0" cy="0"/>
        </a:xfrm>
      </p:grpSpPr>
      <p:sp>
        <p:nvSpPr>
          <p:cNvPr id="309" name="Shape 30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310" name="Shape 31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
        <p:cNvGrpSpPr/>
        <p:nvPr/>
      </p:nvGrpSpPr>
      <p:grpSpPr>
        <a:xfrm>
          <a:off x="0" y="0"/>
          <a:ext cx="0" cy="0"/>
          <a:chOff x="0" y="0"/>
          <a:chExt cx="0" cy="0"/>
        </a:xfrm>
      </p:grpSpPr>
      <p:sp>
        <p:nvSpPr>
          <p:cNvPr id="315" name="Shape 31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316" name="Shape 31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Shape 8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89" name="Shape 8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0"/>
        <p:cNvGrpSpPr/>
        <p:nvPr/>
      </p:nvGrpSpPr>
      <p:grpSpPr>
        <a:xfrm>
          <a:off x="0" y="0"/>
          <a:ext cx="0" cy="0"/>
          <a:chOff x="0" y="0"/>
          <a:chExt cx="0" cy="0"/>
        </a:xfrm>
      </p:grpSpPr>
      <p:sp>
        <p:nvSpPr>
          <p:cNvPr id="321" name="Shape 32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322" name="Shape 32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6"/>
        <p:cNvGrpSpPr/>
        <p:nvPr/>
      </p:nvGrpSpPr>
      <p:grpSpPr>
        <a:xfrm>
          <a:off x="0" y="0"/>
          <a:ext cx="0" cy="0"/>
          <a:chOff x="0" y="0"/>
          <a:chExt cx="0" cy="0"/>
        </a:xfrm>
      </p:grpSpPr>
      <p:sp>
        <p:nvSpPr>
          <p:cNvPr id="327" name="Shape 32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328" name="Shape 32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
        <p:cNvGrpSpPr/>
        <p:nvPr/>
      </p:nvGrpSpPr>
      <p:grpSpPr>
        <a:xfrm>
          <a:off x="0" y="0"/>
          <a:ext cx="0" cy="0"/>
          <a:chOff x="0" y="0"/>
          <a:chExt cx="0" cy="0"/>
        </a:xfrm>
      </p:grpSpPr>
      <p:sp>
        <p:nvSpPr>
          <p:cNvPr id="333" name="Shape 33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334" name="Shape 33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95" name="Shape 9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01" name="Shape 1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07" name="Shape 10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Shape 16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62" name="Shape 16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Shape 16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68" name="Shape 16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Shape 20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207" name="Shape 207"/>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
        <p:nvSpPr>
          <p:cNvPr id="208" name="Shape 20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8</a:t>
            </a:fld>
            <a:endParaRPr lang="en-US"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Shape 25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253" name="Shape 25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7"/>
        <p:cNvGrpSpPr/>
        <p:nvPr/>
      </p:nvGrpSpPr>
      <p:grpSpPr>
        <a:xfrm>
          <a:off x="0" y="0"/>
          <a:ext cx="0" cy="0"/>
          <a:chOff x="0" y="0"/>
          <a:chExt cx="0" cy="0"/>
        </a:xfrm>
      </p:grpSpPr>
      <p:sp>
        <p:nvSpPr>
          <p:cNvPr id="18" name="Shape 18"/>
          <p:cNvSpPr txBox="1">
            <a:spLocks noGrp="1"/>
          </p:cNvSpPr>
          <p:nvPr>
            <p:ph type="ctrTitle"/>
          </p:nvPr>
        </p:nvSpPr>
        <p:spPr>
          <a:xfrm>
            <a:off x="685800" y="2130425"/>
            <a:ext cx="7772400" cy="1470024"/>
          </a:xfrm>
          <a:prstGeom prst="rect">
            <a:avLst/>
          </a:prstGeom>
          <a:noFill/>
          <a:ln>
            <a:noFill/>
          </a:ln>
        </p:spPr>
        <p:txBody>
          <a:bodyPr lIns="91425" tIns="91425" rIns="91425" bIns="91425" anchor="ctr" anchorCtr="0"/>
          <a:lstStyle>
            <a:lvl1pPr marL="0" marR="0" indent="0" algn="ctr" rtl="0">
              <a:spcBef>
                <a:spcPts val="0"/>
              </a:spcBef>
              <a:spcAft>
                <a:spcPts val="0"/>
              </a:spcAft>
              <a:defRPr/>
            </a:lvl1pPr>
            <a:lvl2pPr marL="0" marR="0" indent="0" algn="ctr" rtl="0">
              <a:spcBef>
                <a:spcPts val="0"/>
              </a:spcBef>
              <a:spcAft>
                <a:spcPts val="0"/>
              </a:spcAft>
              <a:defRPr/>
            </a:lvl2pPr>
            <a:lvl3pPr marL="0" marR="0" indent="0" algn="ctr" rtl="0">
              <a:spcBef>
                <a:spcPts val="0"/>
              </a:spcBef>
              <a:spcAft>
                <a:spcPts val="0"/>
              </a:spcAft>
              <a:defRPr/>
            </a:lvl3pPr>
            <a:lvl4pPr marL="0" marR="0" indent="0" algn="ctr" rtl="0">
              <a:spcBef>
                <a:spcPts val="0"/>
              </a:spcBef>
              <a:spcAft>
                <a:spcPts val="0"/>
              </a:spcAft>
              <a:defRPr/>
            </a:lvl4pPr>
            <a:lvl5pPr marL="0" marR="0" indent="0" algn="ctr" rtl="0">
              <a:spcBef>
                <a:spcPts val="0"/>
              </a:spcBef>
              <a:spcAft>
                <a:spcPts val="0"/>
              </a:spcAft>
              <a:defRPr/>
            </a:lvl5pPr>
            <a:lvl6pPr marL="457200" marR="0" indent="0" algn="ctr" rtl="0">
              <a:spcBef>
                <a:spcPts val="0"/>
              </a:spcBef>
              <a:spcAft>
                <a:spcPts val="0"/>
              </a:spcAft>
              <a:defRPr/>
            </a:lvl6pPr>
            <a:lvl7pPr marL="914400" marR="0" indent="0" algn="ctr" rtl="0">
              <a:spcBef>
                <a:spcPts val="0"/>
              </a:spcBef>
              <a:spcAft>
                <a:spcPts val="0"/>
              </a:spcAft>
              <a:defRPr/>
            </a:lvl7pPr>
            <a:lvl8pPr marL="1371600" marR="0" indent="0" algn="ctr" rtl="0">
              <a:spcBef>
                <a:spcPts val="0"/>
              </a:spcBef>
              <a:spcAft>
                <a:spcPts val="0"/>
              </a:spcAft>
              <a:defRPr/>
            </a:lvl8pPr>
            <a:lvl9pPr marL="1828800" marR="0" indent="0" algn="ctr" rtl="0">
              <a:spcBef>
                <a:spcPts val="0"/>
              </a:spcBef>
              <a:spcAft>
                <a:spcPts val="0"/>
              </a:spcAft>
              <a:defRPr/>
            </a:lvl9pPr>
          </a:lstStyle>
          <a:p>
            <a:endParaRPr/>
          </a:p>
        </p:txBody>
      </p:sp>
      <p:sp>
        <p:nvSpPr>
          <p:cNvPr id="19" name="Shape 19"/>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0" algn="ctr" rtl="0">
              <a:spcBef>
                <a:spcPts val="640"/>
              </a:spcBef>
              <a:spcAft>
                <a:spcPts val="0"/>
              </a:spcAft>
              <a:buClr>
                <a:schemeClr val="dk1"/>
              </a:buClr>
              <a:buFont typeface="Arial"/>
              <a:buNone/>
              <a:defRPr/>
            </a:lvl1pPr>
            <a:lvl2pPr marL="457200" marR="0" indent="0" algn="ctr" rtl="0">
              <a:spcBef>
                <a:spcPts val="560"/>
              </a:spcBef>
              <a:spcAft>
                <a:spcPts val="0"/>
              </a:spcAft>
              <a:buClr>
                <a:schemeClr val="dk1"/>
              </a:buClr>
              <a:buFont typeface="Arial"/>
              <a:buNone/>
              <a:defRPr/>
            </a:lvl2pPr>
            <a:lvl3pPr marL="914400" marR="0" indent="0" algn="ctr" rtl="0">
              <a:spcBef>
                <a:spcPts val="480"/>
              </a:spcBef>
              <a:spcAft>
                <a:spcPts val="0"/>
              </a:spcAft>
              <a:buClr>
                <a:schemeClr val="dk1"/>
              </a:buClr>
              <a:buFont typeface="Arial"/>
              <a:buNone/>
              <a:defRPr/>
            </a:lvl3pPr>
            <a:lvl4pPr marL="1371600" marR="0" indent="0" algn="ctr" rtl="0">
              <a:spcBef>
                <a:spcPts val="400"/>
              </a:spcBef>
              <a:spcAft>
                <a:spcPts val="0"/>
              </a:spcAft>
              <a:buClr>
                <a:schemeClr val="dk1"/>
              </a:buClr>
              <a:buFont typeface="Arial"/>
              <a:buNone/>
              <a:defRPr/>
            </a:lvl4pPr>
            <a:lvl5pPr marL="1828800" marR="0" indent="0" algn="ctr" rtl="0">
              <a:spcBef>
                <a:spcPts val="400"/>
              </a:spcBef>
              <a:spcAft>
                <a:spcPts val="0"/>
              </a:spcAft>
              <a:buClr>
                <a:schemeClr val="dk1"/>
              </a:buClr>
              <a:buFont typeface="Arial"/>
              <a:buNone/>
              <a:defRPr/>
            </a:lvl5pPr>
            <a:lvl6pPr marL="2286000" marR="0" indent="0" algn="ctr" rtl="0">
              <a:spcBef>
                <a:spcPts val="400"/>
              </a:spcBef>
              <a:spcAft>
                <a:spcPts val="0"/>
              </a:spcAft>
              <a:buClr>
                <a:schemeClr val="dk1"/>
              </a:buClr>
              <a:buFont typeface="Arial"/>
              <a:buNone/>
              <a:defRPr/>
            </a:lvl6pPr>
            <a:lvl7pPr marL="2743200" marR="0" indent="0" algn="ctr" rtl="0">
              <a:spcBef>
                <a:spcPts val="400"/>
              </a:spcBef>
              <a:spcAft>
                <a:spcPts val="0"/>
              </a:spcAft>
              <a:buClr>
                <a:schemeClr val="dk1"/>
              </a:buClr>
              <a:buFont typeface="Arial"/>
              <a:buNone/>
              <a:defRPr/>
            </a:lvl7pPr>
            <a:lvl8pPr marL="3200400" marR="0" indent="0" algn="ctr" rtl="0">
              <a:spcBef>
                <a:spcPts val="400"/>
              </a:spcBef>
              <a:spcAft>
                <a:spcPts val="0"/>
              </a:spcAft>
              <a:buClr>
                <a:schemeClr val="dk1"/>
              </a:buClr>
              <a:buFont typeface="Arial"/>
              <a:buNone/>
              <a:defRPr/>
            </a:lvl8pPr>
            <a:lvl9pPr marL="3657600" marR="0" indent="0" algn="ctr" rtl="0">
              <a:spcBef>
                <a:spcPts val="400"/>
              </a:spcBef>
              <a:spcAft>
                <a:spcPts val="0"/>
              </a:spcAft>
              <a:buClr>
                <a:schemeClr val="dk1"/>
              </a:buClr>
              <a:buFont typeface="Arial"/>
              <a:buNone/>
              <a:defRPr/>
            </a:lvl9pPr>
          </a:lstStyle>
          <a:p>
            <a:endParaRPr/>
          </a:p>
        </p:txBody>
      </p:sp>
      <p:sp>
        <p:nvSpPr>
          <p:cNvPr id="20" name="Shape 20"/>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1" name="Shape 21"/>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457200" y="76200"/>
            <a:ext cx="8229600" cy="914400"/>
          </a:xfrm>
          <a:prstGeom prst="rect">
            <a:avLst/>
          </a:prstGeom>
          <a:noFill/>
          <a:ln>
            <a:noFill/>
          </a:ln>
        </p:spPr>
        <p:txBody>
          <a:bodyPr lIns="91425" tIns="91425" rIns="91425" bIns="91425" anchor="ctr"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marL="457200" algn="ctr" rtl="0">
              <a:spcBef>
                <a:spcPts val="0"/>
              </a:spcBef>
              <a:spcAft>
                <a:spcPts val="0"/>
              </a:spcAft>
              <a:defRPr/>
            </a:lvl6pPr>
            <a:lvl7pPr marL="914400" algn="ctr" rtl="0">
              <a:spcBef>
                <a:spcPts val="0"/>
              </a:spcBef>
              <a:spcAft>
                <a:spcPts val="0"/>
              </a:spcAft>
              <a:defRPr/>
            </a:lvl7pPr>
            <a:lvl8pPr marL="1371600" algn="ctr" rtl="0">
              <a:spcBef>
                <a:spcPts val="0"/>
              </a:spcBef>
              <a:spcAft>
                <a:spcPts val="0"/>
              </a:spcAft>
              <a:defRPr/>
            </a:lvl8pPr>
            <a:lvl9pPr marL="1828800" algn="ctr" rtl="0">
              <a:spcBef>
                <a:spcPts val="0"/>
              </a:spcBef>
              <a:spcAft>
                <a:spcPts val="0"/>
              </a:spcAft>
              <a:defRPr/>
            </a:lvl9pPr>
          </a:lstStyle>
          <a:p>
            <a:endParaRPr/>
          </a:p>
        </p:txBody>
      </p:sp>
      <p:sp>
        <p:nvSpPr>
          <p:cNvPr id="67" name="Shape 67"/>
          <p:cNvSpPr txBox="1">
            <a:spLocks noGrp="1"/>
          </p:cNvSpPr>
          <p:nvPr>
            <p:ph type="body" idx="1"/>
          </p:nvPr>
        </p:nvSpPr>
        <p:spPr>
          <a:xfrm rot="5400000">
            <a:off x="1981199" y="-381000"/>
            <a:ext cx="5181600" cy="8229600"/>
          </a:xfrm>
          <a:prstGeom prst="rect">
            <a:avLst/>
          </a:prstGeom>
          <a:noFill/>
          <a:ln>
            <a:noFill/>
          </a:ln>
        </p:spPr>
        <p:txBody>
          <a:bodyPr lIns="91425" tIns="91425" rIns="91425" bIns="91425" anchor="t" anchorCtr="0"/>
          <a:lstStyle>
            <a:lvl1pPr marL="342900" indent="-139700" algn="l" rtl="0">
              <a:spcBef>
                <a:spcPts val="640"/>
              </a:spcBef>
              <a:spcAft>
                <a:spcPts val="0"/>
              </a:spcAft>
              <a:buClr>
                <a:schemeClr val="dk1"/>
              </a:buClr>
              <a:buFont typeface="Arial"/>
              <a:buChar char="•"/>
              <a:defRPr/>
            </a:lvl1pPr>
            <a:lvl2pPr marL="742950" indent="-107950" algn="l" rtl="0">
              <a:spcBef>
                <a:spcPts val="560"/>
              </a:spcBef>
              <a:spcAft>
                <a:spcPts val="0"/>
              </a:spcAft>
              <a:buClr>
                <a:schemeClr val="dk1"/>
              </a:buClr>
              <a:buFont typeface="Arial"/>
              <a:buChar char="–"/>
              <a:defRPr/>
            </a:lvl2pPr>
            <a:lvl3pPr marL="1143000" indent="-76200" algn="l" rtl="0">
              <a:spcBef>
                <a:spcPts val="480"/>
              </a:spcBef>
              <a:spcAft>
                <a:spcPts val="0"/>
              </a:spcAft>
              <a:buClr>
                <a:schemeClr val="dk1"/>
              </a:buClr>
              <a:buFont typeface="Arial"/>
              <a:buChar char="•"/>
              <a:defRPr/>
            </a:lvl3pPr>
            <a:lvl4pPr marL="1600200" indent="-101600" algn="l" rtl="0">
              <a:spcBef>
                <a:spcPts val="400"/>
              </a:spcBef>
              <a:spcAft>
                <a:spcPts val="0"/>
              </a:spcAft>
              <a:buClr>
                <a:schemeClr val="dk1"/>
              </a:buClr>
              <a:buFont typeface="Arial"/>
              <a:buChar char="–"/>
              <a:defRPr/>
            </a:lvl4pPr>
            <a:lvl5pPr marL="2057400" indent="-101600" algn="l" rtl="0">
              <a:spcBef>
                <a:spcPts val="400"/>
              </a:spcBef>
              <a:spcAft>
                <a:spcPts val="0"/>
              </a:spcAft>
              <a:buClr>
                <a:schemeClr val="dk1"/>
              </a:buClr>
              <a:buFont typeface="Arial"/>
              <a:buChar char="»"/>
              <a:defRPr/>
            </a:lvl5pPr>
            <a:lvl6pPr marL="2514600" indent="-101600" algn="l" rtl="0">
              <a:spcBef>
                <a:spcPts val="400"/>
              </a:spcBef>
              <a:spcAft>
                <a:spcPts val="0"/>
              </a:spcAft>
              <a:buClr>
                <a:schemeClr val="dk1"/>
              </a:buClr>
              <a:buFont typeface="Arial"/>
              <a:buChar char="»"/>
              <a:defRPr/>
            </a:lvl6pPr>
            <a:lvl7pPr marL="2971800" indent="-101600" algn="l" rtl="0">
              <a:spcBef>
                <a:spcPts val="400"/>
              </a:spcBef>
              <a:spcAft>
                <a:spcPts val="0"/>
              </a:spcAft>
              <a:buClr>
                <a:schemeClr val="dk1"/>
              </a:buClr>
              <a:buFont typeface="Arial"/>
              <a:buChar char="»"/>
              <a:defRPr/>
            </a:lvl7pPr>
            <a:lvl8pPr marL="3429000" indent="-101600" algn="l" rtl="0">
              <a:spcBef>
                <a:spcPts val="400"/>
              </a:spcBef>
              <a:spcAft>
                <a:spcPts val="0"/>
              </a:spcAft>
              <a:buClr>
                <a:schemeClr val="dk1"/>
              </a:buClr>
              <a:buFont typeface="Arial"/>
              <a:buChar char="»"/>
              <a:defRPr/>
            </a:lvl8pPr>
            <a:lvl9pPr marL="3886200" indent="-101600" algn="l" rtl="0">
              <a:spcBef>
                <a:spcPts val="400"/>
              </a:spcBef>
              <a:spcAft>
                <a:spcPts val="0"/>
              </a:spcAft>
              <a:buClr>
                <a:schemeClr val="dk1"/>
              </a:buClr>
              <a:buFont typeface="Arial"/>
              <a:buChar char="»"/>
              <a:defRPr/>
            </a:lvl9pPr>
          </a:lstStyle>
          <a:p>
            <a:endParaRPr/>
          </a:p>
        </p:txBody>
      </p:sp>
      <p:sp>
        <p:nvSpPr>
          <p:cNvPr id="68" name="Shape 68"/>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9" name="Shape 69"/>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70"/>
        <p:cNvGrpSpPr/>
        <p:nvPr/>
      </p:nvGrpSpPr>
      <p:grpSpPr>
        <a:xfrm>
          <a:off x="0" y="0"/>
          <a:ext cx="0" cy="0"/>
          <a:chOff x="0" y="0"/>
          <a:chExt cx="0" cy="0"/>
        </a:xfrm>
      </p:grpSpPr>
      <p:sp>
        <p:nvSpPr>
          <p:cNvPr id="71" name="Shape 71"/>
          <p:cNvSpPr txBox="1">
            <a:spLocks noGrp="1"/>
          </p:cNvSpPr>
          <p:nvPr>
            <p:ph type="title"/>
          </p:nvPr>
        </p:nvSpPr>
        <p:spPr>
          <a:xfrm rot="5400000">
            <a:off x="4533900" y="2171699"/>
            <a:ext cx="6248399" cy="2057400"/>
          </a:xfrm>
          <a:prstGeom prst="rect">
            <a:avLst/>
          </a:prstGeom>
          <a:noFill/>
          <a:ln>
            <a:noFill/>
          </a:ln>
        </p:spPr>
        <p:txBody>
          <a:bodyPr lIns="91425" tIns="91425" rIns="91425" bIns="91425" anchor="ctr"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marL="457200" algn="ctr" rtl="0">
              <a:spcBef>
                <a:spcPts val="0"/>
              </a:spcBef>
              <a:spcAft>
                <a:spcPts val="0"/>
              </a:spcAft>
              <a:defRPr/>
            </a:lvl6pPr>
            <a:lvl7pPr marL="914400" algn="ctr" rtl="0">
              <a:spcBef>
                <a:spcPts val="0"/>
              </a:spcBef>
              <a:spcAft>
                <a:spcPts val="0"/>
              </a:spcAft>
              <a:defRPr/>
            </a:lvl7pPr>
            <a:lvl8pPr marL="1371600" algn="ctr" rtl="0">
              <a:spcBef>
                <a:spcPts val="0"/>
              </a:spcBef>
              <a:spcAft>
                <a:spcPts val="0"/>
              </a:spcAft>
              <a:defRPr/>
            </a:lvl8pPr>
            <a:lvl9pPr marL="1828800" algn="ctr" rtl="0">
              <a:spcBef>
                <a:spcPts val="0"/>
              </a:spcBef>
              <a:spcAft>
                <a:spcPts val="0"/>
              </a:spcAft>
              <a:defRPr/>
            </a:lvl9pPr>
          </a:lstStyle>
          <a:p>
            <a:endParaRPr/>
          </a:p>
        </p:txBody>
      </p:sp>
      <p:sp>
        <p:nvSpPr>
          <p:cNvPr id="72" name="Shape 72"/>
          <p:cNvSpPr txBox="1">
            <a:spLocks noGrp="1"/>
          </p:cNvSpPr>
          <p:nvPr>
            <p:ph type="body" idx="1"/>
          </p:nvPr>
        </p:nvSpPr>
        <p:spPr>
          <a:xfrm rot="5400000">
            <a:off x="342900" y="190500"/>
            <a:ext cx="6248399" cy="6019799"/>
          </a:xfrm>
          <a:prstGeom prst="rect">
            <a:avLst/>
          </a:prstGeom>
          <a:noFill/>
          <a:ln>
            <a:noFill/>
          </a:ln>
        </p:spPr>
        <p:txBody>
          <a:bodyPr lIns="91425" tIns="91425" rIns="91425" bIns="91425" anchor="t" anchorCtr="0"/>
          <a:lstStyle>
            <a:lvl1pPr marL="342900" indent="-139700" algn="l" rtl="0">
              <a:spcBef>
                <a:spcPts val="640"/>
              </a:spcBef>
              <a:spcAft>
                <a:spcPts val="0"/>
              </a:spcAft>
              <a:buClr>
                <a:schemeClr val="dk1"/>
              </a:buClr>
              <a:buFont typeface="Arial"/>
              <a:buChar char="•"/>
              <a:defRPr/>
            </a:lvl1pPr>
            <a:lvl2pPr marL="742950" indent="-107950" algn="l" rtl="0">
              <a:spcBef>
                <a:spcPts val="560"/>
              </a:spcBef>
              <a:spcAft>
                <a:spcPts val="0"/>
              </a:spcAft>
              <a:buClr>
                <a:schemeClr val="dk1"/>
              </a:buClr>
              <a:buFont typeface="Arial"/>
              <a:buChar char="–"/>
              <a:defRPr/>
            </a:lvl2pPr>
            <a:lvl3pPr marL="1143000" indent="-76200" algn="l" rtl="0">
              <a:spcBef>
                <a:spcPts val="480"/>
              </a:spcBef>
              <a:spcAft>
                <a:spcPts val="0"/>
              </a:spcAft>
              <a:buClr>
                <a:schemeClr val="dk1"/>
              </a:buClr>
              <a:buFont typeface="Arial"/>
              <a:buChar char="•"/>
              <a:defRPr/>
            </a:lvl3pPr>
            <a:lvl4pPr marL="1600200" indent="-101600" algn="l" rtl="0">
              <a:spcBef>
                <a:spcPts val="400"/>
              </a:spcBef>
              <a:spcAft>
                <a:spcPts val="0"/>
              </a:spcAft>
              <a:buClr>
                <a:schemeClr val="dk1"/>
              </a:buClr>
              <a:buFont typeface="Arial"/>
              <a:buChar char="–"/>
              <a:defRPr/>
            </a:lvl4pPr>
            <a:lvl5pPr marL="2057400" indent="-101600" algn="l" rtl="0">
              <a:spcBef>
                <a:spcPts val="400"/>
              </a:spcBef>
              <a:spcAft>
                <a:spcPts val="0"/>
              </a:spcAft>
              <a:buClr>
                <a:schemeClr val="dk1"/>
              </a:buClr>
              <a:buFont typeface="Arial"/>
              <a:buChar char="»"/>
              <a:defRPr/>
            </a:lvl5pPr>
            <a:lvl6pPr marL="2514600" indent="-101600" algn="l" rtl="0">
              <a:spcBef>
                <a:spcPts val="400"/>
              </a:spcBef>
              <a:spcAft>
                <a:spcPts val="0"/>
              </a:spcAft>
              <a:buClr>
                <a:schemeClr val="dk1"/>
              </a:buClr>
              <a:buFont typeface="Arial"/>
              <a:buChar char="»"/>
              <a:defRPr/>
            </a:lvl6pPr>
            <a:lvl7pPr marL="2971800" indent="-101600" algn="l" rtl="0">
              <a:spcBef>
                <a:spcPts val="400"/>
              </a:spcBef>
              <a:spcAft>
                <a:spcPts val="0"/>
              </a:spcAft>
              <a:buClr>
                <a:schemeClr val="dk1"/>
              </a:buClr>
              <a:buFont typeface="Arial"/>
              <a:buChar char="»"/>
              <a:defRPr/>
            </a:lvl7pPr>
            <a:lvl8pPr marL="3429000" indent="-101600" algn="l" rtl="0">
              <a:spcBef>
                <a:spcPts val="400"/>
              </a:spcBef>
              <a:spcAft>
                <a:spcPts val="0"/>
              </a:spcAft>
              <a:buClr>
                <a:schemeClr val="dk1"/>
              </a:buClr>
              <a:buFont typeface="Arial"/>
              <a:buChar char="»"/>
              <a:defRPr/>
            </a:lvl8pPr>
            <a:lvl9pPr marL="3886200" indent="-101600" algn="l" rtl="0">
              <a:spcBef>
                <a:spcPts val="400"/>
              </a:spcBef>
              <a:spcAft>
                <a:spcPts val="0"/>
              </a:spcAft>
              <a:buClr>
                <a:schemeClr val="dk1"/>
              </a:buClr>
              <a:buFont typeface="Arial"/>
              <a:buChar char="»"/>
              <a:defRPr/>
            </a:lvl9pPr>
          </a:lstStyle>
          <a:p>
            <a:endParaRPr/>
          </a:p>
        </p:txBody>
      </p:sp>
      <p:sp>
        <p:nvSpPr>
          <p:cNvPr id="73" name="Shape 73"/>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4" name="Shape 74"/>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2"/>
        <p:cNvGrpSpPr/>
        <p:nvPr/>
      </p:nvGrpSpPr>
      <p:grpSpPr>
        <a:xfrm>
          <a:off x="0" y="0"/>
          <a:ext cx="0" cy="0"/>
          <a:chOff x="0" y="0"/>
          <a:chExt cx="0" cy="0"/>
        </a:xfrm>
      </p:grpSpPr>
      <p:sp>
        <p:nvSpPr>
          <p:cNvPr id="23" name="Shape 23"/>
          <p:cNvSpPr txBox="1">
            <a:spLocks noGrp="1"/>
          </p:cNvSpPr>
          <p:nvPr>
            <p:ph type="title"/>
          </p:nvPr>
        </p:nvSpPr>
        <p:spPr>
          <a:xfrm>
            <a:off x="457200" y="76200"/>
            <a:ext cx="8229600" cy="9144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4" name="Shape 24"/>
          <p:cNvSpPr txBox="1">
            <a:spLocks noGrp="1"/>
          </p:cNvSpPr>
          <p:nvPr>
            <p:ph type="body" idx="1"/>
          </p:nvPr>
        </p:nvSpPr>
        <p:spPr>
          <a:xfrm>
            <a:off x="457200" y="1143000"/>
            <a:ext cx="8229600" cy="5181600"/>
          </a:xfrm>
          <a:prstGeom prst="rect">
            <a:avLst/>
          </a:prstGeom>
          <a:noFill/>
          <a:ln>
            <a:noFill/>
          </a:ln>
        </p:spPr>
        <p:txBody>
          <a:bodyPr lIns="91425" tIns="91425" rIns="91425" bIns="91425" anchor="t" anchorCtr="0"/>
          <a:lstStyle>
            <a:lvl1pPr marL="342900" indent="-139700" algn="l" rtl="0">
              <a:spcBef>
                <a:spcPts val="640"/>
              </a:spcBef>
              <a:spcAft>
                <a:spcPts val="0"/>
              </a:spcAft>
              <a:buClr>
                <a:schemeClr val="dk1"/>
              </a:buClr>
              <a:buFont typeface="Arial"/>
              <a:buChar char="•"/>
              <a:defRPr/>
            </a:lvl1pPr>
            <a:lvl2pPr marL="742950" indent="-107950" algn="l" rtl="0">
              <a:spcBef>
                <a:spcPts val="560"/>
              </a:spcBef>
              <a:spcAft>
                <a:spcPts val="0"/>
              </a:spcAft>
              <a:buClr>
                <a:schemeClr val="dk1"/>
              </a:buClr>
              <a:buFont typeface="Arial"/>
              <a:buChar char="–"/>
              <a:defRPr/>
            </a:lvl2pPr>
            <a:lvl3pPr marL="1143000" indent="-76200" algn="l" rtl="0">
              <a:spcBef>
                <a:spcPts val="480"/>
              </a:spcBef>
              <a:spcAft>
                <a:spcPts val="0"/>
              </a:spcAft>
              <a:buClr>
                <a:schemeClr val="dk1"/>
              </a:buClr>
              <a:buFont typeface="Arial"/>
              <a:buChar char="•"/>
              <a:defRPr/>
            </a:lvl3pPr>
            <a:lvl4pPr marL="1600200" indent="-101600" algn="l" rtl="0">
              <a:spcBef>
                <a:spcPts val="400"/>
              </a:spcBef>
              <a:spcAft>
                <a:spcPts val="0"/>
              </a:spcAft>
              <a:buClr>
                <a:schemeClr val="dk1"/>
              </a:buClr>
              <a:buFont typeface="Arial"/>
              <a:buChar char="–"/>
              <a:defRPr/>
            </a:lvl4pPr>
            <a:lvl5pPr marL="2057400" indent="-101600" algn="l" rtl="0">
              <a:spcBef>
                <a:spcPts val="400"/>
              </a:spcBef>
              <a:spcAft>
                <a:spcPts val="0"/>
              </a:spcAft>
              <a:buClr>
                <a:schemeClr val="dk1"/>
              </a:buClr>
              <a:buFont typeface="Arial"/>
              <a:buChar char="»"/>
              <a:defRPr/>
            </a:lvl5pPr>
            <a:lvl6pPr marL="2514600" indent="-101600" algn="l" rtl="0">
              <a:spcBef>
                <a:spcPts val="400"/>
              </a:spcBef>
              <a:spcAft>
                <a:spcPts val="0"/>
              </a:spcAft>
              <a:buClr>
                <a:schemeClr val="dk1"/>
              </a:buClr>
              <a:buFont typeface="Arial"/>
              <a:buChar char="»"/>
              <a:defRPr/>
            </a:lvl6pPr>
            <a:lvl7pPr marL="2971800" indent="-101600" algn="l" rtl="0">
              <a:spcBef>
                <a:spcPts val="400"/>
              </a:spcBef>
              <a:spcAft>
                <a:spcPts val="0"/>
              </a:spcAft>
              <a:buClr>
                <a:schemeClr val="dk1"/>
              </a:buClr>
              <a:buFont typeface="Arial"/>
              <a:buChar char="»"/>
              <a:defRPr/>
            </a:lvl7pPr>
            <a:lvl8pPr marL="3429000" indent="-101600" algn="l" rtl="0">
              <a:spcBef>
                <a:spcPts val="400"/>
              </a:spcBef>
              <a:spcAft>
                <a:spcPts val="0"/>
              </a:spcAft>
              <a:buClr>
                <a:schemeClr val="dk1"/>
              </a:buClr>
              <a:buFont typeface="Arial"/>
              <a:buChar char="»"/>
              <a:defRPr/>
            </a:lvl8pPr>
            <a:lvl9pPr marL="3886200" indent="-101600" algn="l" rtl="0">
              <a:spcBef>
                <a:spcPts val="400"/>
              </a:spcBef>
              <a:spcAft>
                <a:spcPts val="0"/>
              </a:spcAft>
              <a:buClr>
                <a:schemeClr val="dk1"/>
              </a:buClr>
              <a:buFont typeface="Arial"/>
              <a:buChar char="»"/>
              <a:defRPr/>
            </a:lvl9pPr>
          </a:lstStyle>
          <a:p>
            <a:endParaRPr/>
          </a:p>
        </p:txBody>
      </p:sp>
      <p:sp>
        <p:nvSpPr>
          <p:cNvPr id="25" name="Shape 25"/>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6" name="Shape 26"/>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27"/>
        <p:cNvGrpSpPr/>
        <p:nvPr/>
      </p:nvGrpSpPr>
      <p:grpSpPr>
        <a:xfrm>
          <a:off x="0" y="0"/>
          <a:ext cx="0" cy="0"/>
          <a:chOff x="0" y="0"/>
          <a:chExt cx="0" cy="0"/>
        </a:xfrm>
      </p:grpSpPr>
      <p:sp>
        <p:nvSpPr>
          <p:cNvPr id="28" name="Shape 28"/>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9" name="Shape 29"/>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2" name="Shape 32"/>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33" name="Shape 33"/>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4" name="Shape 34"/>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457200" y="76200"/>
            <a:ext cx="8229600" cy="914400"/>
          </a:xfrm>
          <a:prstGeom prst="rect">
            <a:avLst/>
          </a:prstGeom>
          <a:noFill/>
          <a:ln>
            <a:noFill/>
          </a:ln>
        </p:spPr>
        <p:txBody>
          <a:bodyPr lIns="91425" tIns="91425" rIns="91425" bIns="91425" anchor="ctr"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marL="457200" algn="ctr" rtl="0">
              <a:spcBef>
                <a:spcPts val="0"/>
              </a:spcBef>
              <a:spcAft>
                <a:spcPts val="0"/>
              </a:spcAft>
              <a:defRPr/>
            </a:lvl6pPr>
            <a:lvl7pPr marL="914400" algn="ctr" rtl="0">
              <a:spcBef>
                <a:spcPts val="0"/>
              </a:spcBef>
              <a:spcAft>
                <a:spcPts val="0"/>
              </a:spcAft>
              <a:defRPr/>
            </a:lvl7pPr>
            <a:lvl8pPr marL="1371600" algn="ctr" rtl="0">
              <a:spcBef>
                <a:spcPts val="0"/>
              </a:spcBef>
              <a:spcAft>
                <a:spcPts val="0"/>
              </a:spcAft>
              <a:defRPr/>
            </a:lvl8pPr>
            <a:lvl9pPr marL="1828800" algn="ctr" rtl="0">
              <a:spcBef>
                <a:spcPts val="0"/>
              </a:spcBef>
              <a:spcAft>
                <a:spcPts val="0"/>
              </a:spcAft>
              <a:defRPr/>
            </a:lvl9pPr>
          </a:lstStyle>
          <a:p>
            <a:endParaRPr/>
          </a:p>
        </p:txBody>
      </p:sp>
      <p:sp>
        <p:nvSpPr>
          <p:cNvPr id="37" name="Shape 37"/>
          <p:cNvSpPr txBox="1">
            <a:spLocks noGrp="1"/>
          </p:cNvSpPr>
          <p:nvPr>
            <p:ph type="body" idx="1"/>
          </p:nvPr>
        </p:nvSpPr>
        <p:spPr>
          <a:xfrm>
            <a:off x="457200" y="1143000"/>
            <a:ext cx="4038599" cy="5181600"/>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8" name="Shape 38"/>
          <p:cNvSpPr txBox="1">
            <a:spLocks noGrp="1"/>
          </p:cNvSpPr>
          <p:nvPr>
            <p:ph type="body" idx="2"/>
          </p:nvPr>
        </p:nvSpPr>
        <p:spPr>
          <a:xfrm>
            <a:off x="4648200" y="1143000"/>
            <a:ext cx="4038599" cy="5181600"/>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9" name="Shape 39"/>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0" name="Shape 40"/>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3" name="Shape 43"/>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44" name="Shape 44"/>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5" name="Shape 45"/>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46" name="Shape 46"/>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7" name="Shape 47"/>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8" name="Shape 48"/>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457200" y="76200"/>
            <a:ext cx="8229600" cy="914400"/>
          </a:xfrm>
          <a:prstGeom prst="rect">
            <a:avLst/>
          </a:prstGeom>
          <a:noFill/>
          <a:ln>
            <a:noFill/>
          </a:ln>
        </p:spPr>
        <p:txBody>
          <a:bodyPr lIns="91425" tIns="91425" rIns="91425" bIns="91425" anchor="ctr"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marL="457200" algn="ctr" rtl="0">
              <a:spcBef>
                <a:spcPts val="0"/>
              </a:spcBef>
              <a:spcAft>
                <a:spcPts val="0"/>
              </a:spcAft>
              <a:defRPr/>
            </a:lvl6pPr>
            <a:lvl7pPr marL="914400" algn="ctr" rtl="0">
              <a:spcBef>
                <a:spcPts val="0"/>
              </a:spcBef>
              <a:spcAft>
                <a:spcPts val="0"/>
              </a:spcAft>
              <a:defRPr/>
            </a:lvl7pPr>
            <a:lvl8pPr marL="1371600" algn="ctr" rtl="0">
              <a:spcBef>
                <a:spcPts val="0"/>
              </a:spcBef>
              <a:spcAft>
                <a:spcPts val="0"/>
              </a:spcAft>
              <a:defRPr/>
            </a:lvl8pPr>
            <a:lvl9pPr marL="1828800" algn="ctr" rtl="0">
              <a:spcBef>
                <a:spcPts val="0"/>
              </a:spcBef>
              <a:spcAft>
                <a:spcPts val="0"/>
              </a:spcAft>
              <a:defRPr/>
            </a:lvl9pPr>
          </a:lstStyle>
          <a:p>
            <a:endParaRPr/>
          </a:p>
        </p:txBody>
      </p:sp>
      <p:sp>
        <p:nvSpPr>
          <p:cNvPr id="51" name="Shape 51"/>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2" name="Shape 52"/>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5" name="Shape 55"/>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6" name="Shape 56"/>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57" name="Shape 57"/>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8" name="Shape 58"/>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1" name="Shape 61"/>
          <p:cNvSpPr>
            <a:spLocks noGrp="1"/>
          </p:cNvSpPr>
          <p:nvPr>
            <p:ph type="pic" idx="2"/>
          </p:nvPr>
        </p:nvSpPr>
        <p:spPr>
          <a:xfrm>
            <a:off x="1792288" y="612775"/>
            <a:ext cx="5486399" cy="4114800"/>
          </a:xfrm>
          <a:prstGeom prst="rect">
            <a:avLst/>
          </a:prstGeom>
          <a:noFill/>
          <a:ln>
            <a:noFill/>
          </a:ln>
        </p:spPr>
      </p:sp>
      <p:sp>
        <p:nvSpPr>
          <p:cNvPr id="62" name="Shape 62"/>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63" name="Shape 63"/>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4" name="Shape 64"/>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
        <p:cNvGrpSpPr/>
        <p:nvPr/>
      </p:nvGrpSpPr>
      <p:grpSpPr>
        <a:xfrm>
          <a:off x="0" y="0"/>
          <a:ext cx="0" cy="0"/>
          <a:chOff x="0" y="0"/>
          <a:chExt cx="0" cy="0"/>
        </a:xfrm>
      </p:grpSpPr>
      <p:sp>
        <p:nvSpPr>
          <p:cNvPr id="9" name="Shape 9"/>
          <p:cNvSpPr txBox="1">
            <a:spLocks noGrp="1"/>
          </p:cNvSpPr>
          <p:nvPr>
            <p:ph type="title"/>
          </p:nvPr>
        </p:nvSpPr>
        <p:spPr>
          <a:xfrm>
            <a:off x="457200" y="76200"/>
            <a:ext cx="8229600" cy="914400"/>
          </a:xfrm>
          <a:prstGeom prst="rect">
            <a:avLst/>
          </a:prstGeom>
          <a:noFill/>
          <a:ln>
            <a:noFill/>
          </a:ln>
        </p:spPr>
        <p:txBody>
          <a:bodyPr lIns="91425" tIns="91425" rIns="91425" bIns="91425" anchor="ctr" anchorCtr="0"/>
          <a:lstStyle>
            <a:lvl1pPr marL="0" marR="0" indent="0" algn="ctr" rtl="0">
              <a:spcBef>
                <a:spcPts val="0"/>
              </a:spcBef>
              <a:spcAft>
                <a:spcPts val="0"/>
              </a:spcAft>
              <a:defRPr/>
            </a:lvl1pPr>
            <a:lvl2pPr marL="0" marR="0" indent="0" algn="ctr" rtl="0">
              <a:spcBef>
                <a:spcPts val="0"/>
              </a:spcBef>
              <a:spcAft>
                <a:spcPts val="0"/>
              </a:spcAft>
              <a:defRPr/>
            </a:lvl2pPr>
            <a:lvl3pPr marL="0" marR="0" indent="0" algn="ctr" rtl="0">
              <a:spcBef>
                <a:spcPts val="0"/>
              </a:spcBef>
              <a:spcAft>
                <a:spcPts val="0"/>
              </a:spcAft>
              <a:defRPr/>
            </a:lvl3pPr>
            <a:lvl4pPr marL="0" marR="0" indent="0" algn="ctr" rtl="0">
              <a:spcBef>
                <a:spcPts val="0"/>
              </a:spcBef>
              <a:spcAft>
                <a:spcPts val="0"/>
              </a:spcAft>
              <a:defRPr/>
            </a:lvl4pPr>
            <a:lvl5pPr marL="0" marR="0" indent="0" algn="ctr" rtl="0">
              <a:spcBef>
                <a:spcPts val="0"/>
              </a:spcBef>
              <a:spcAft>
                <a:spcPts val="0"/>
              </a:spcAft>
              <a:defRPr/>
            </a:lvl5pPr>
            <a:lvl6pPr marL="457200" marR="0" indent="0" algn="ctr" rtl="0">
              <a:spcBef>
                <a:spcPts val="0"/>
              </a:spcBef>
              <a:spcAft>
                <a:spcPts val="0"/>
              </a:spcAft>
              <a:defRPr/>
            </a:lvl6pPr>
            <a:lvl7pPr marL="914400" marR="0" indent="0" algn="ctr" rtl="0">
              <a:spcBef>
                <a:spcPts val="0"/>
              </a:spcBef>
              <a:spcAft>
                <a:spcPts val="0"/>
              </a:spcAft>
              <a:defRPr/>
            </a:lvl7pPr>
            <a:lvl8pPr marL="1371600" marR="0" indent="0" algn="ctr" rtl="0">
              <a:spcBef>
                <a:spcPts val="0"/>
              </a:spcBef>
              <a:spcAft>
                <a:spcPts val="0"/>
              </a:spcAft>
              <a:defRPr/>
            </a:lvl8pPr>
            <a:lvl9pPr marL="1828800" marR="0" indent="0" algn="ctr" rtl="0">
              <a:spcBef>
                <a:spcPts val="0"/>
              </a:spcBef>
              <a:spcAft>
                <a:spcPts val="0"/>
              </a:spcAft>
              <a:defRPr/>
            </a:lvl9pPr>
          </a:lstStyle>
          <a:p>
            <a:endParaRPr/>
          </a:p>
        </p:txBody>
      </p:sp>
      <p:sp>
        <p:nvSpPr>
          <p:cNvPr id="10" name="Shape 10"/>
          <p:cNvSpPr txBox="1">
            <a:spLocks noGrp="1"/>
          </p:cNvSpPr>
          <p:nvPr>
            <p:ph type="body" idx="1"/>
          </p:nvPr>
        </p:nvSpPr>
        <p:spPr>
          <a:xfrm>
            <a:off x="457200" y="1143000"/>
            <a:ext cx="8229600" cy="5181600"/>
          </a:xfrm>
          <a:prstGeom prst="rect">
            <a:avLst/>
          </a:prstGeom>
          <a:noFill/>
          <a:ln>
            <a:noFill/>
          </a:ln>
        </p:spPr>
        <p:txBody>
          <a:bodyPr lIns="91425" tIns="91425" rIns="91425" bIns="91425" anchor="t" anchorCtr="0"/>
          <a:lstStyle>
            <a:lvl1pPr marL="342900" marR="0" indent="-139700" algn="l" rtl="0">
              <a:spcBef>
                <a:spcPts val="640"/>
              </a:spcBef>
              <a:spcAft>
                <a:spcPts val="0"/>
              </a:spcAft>
              <a:buClr>
                <a:schemeClr val="dk1"/>
              </a:buClr>
              <a:buFont typeface="Arial"/>
              <a:buChar char="•"/>
              <a:defRPr/>
            </a:lvl1pPr>
            <a:lvl2pPr marL="742950" marR="0" indent="-107950" algn="l" rtl="0">
              <a:spcBef>
                <a:spcPts val="560"/>
              </a:spcBef>
              <a:spcAft>
                <a:spcPts val="0"/>
              </a:spcAft>
              <a:buClr>
                <a:schemeClr val="dk1"/>
              </a:buClr>
              <a:buFont typeface="Arial"/>
              <a:buChar char="–"/>
              <a:defRPr/>
            </a:lvl2pPr>
            <a:lvl3pPr marL="1143000" marR="0" indent="-76200" algn="l" rtl="0">
              <a:spcBef>
                <a:spcPts val="480"/>
              </a:spcBef>
              <a:spcAft>
                <a:spcPts val="0"/>
              </a:spcAft>
              <a:buClr>
                <a:schemeClr val="dk1"/>
              </a:buClr>
              <a:buFont typeface="Arial"/>
              <a:buChar char="•"/>
              <a:defRPr/>
            </a:lvl3pPr>
            <a:lvl4pPr marL="1600200" marR="0" indent="-101600" algn="l" rtl="0">
              <a:spcBef>
                <a:spcPts val="400"/>
              </a:spcBef>
              <a:spcAft>
                <a:spcPts val="0"/>
              </a:spcAft>
              <a:buClr>
                <a:schemeClr val="dk1"/>
              </a:buClr>
              <a:buFont typeface="Arial"/>
              <a:buChar char="–"/>
              <a:defRPr/>
            </a:lvl4pPr>
            <a:lvl5pPr marL="2057400" marR="0" indent="-101600" algn="l" rtl="0">
              <a:spcBef>
                <a:spcPts val="400"/>
              </a:spcBef>
              <a:spcAft>
                <a:spcPts val="0"/>
              </a:spcAft>
              <a:buClr>
                <a:schemeClr val="dk1"/>
              </a:buClr>
              <a:buFont typeface="Arial"/>
              <a:buChar char="»"/>
              <a:defRPr/>
            </a:lvl5pPr>
            <a:lvl6pPr marL="2514600" marR="0" indent="-101600" algn="l" rtl="0">
              <a:spcBef>
                <a:spcPts val="400"/>
              </a:spcBef>
              <a:spcAft>
                <a:spcPts val="0"/>
              </a:spcAft>
              <a:buClr>
                <a:schemeClr val="dk1"/>
              </a:buClr>
              <a:buFont typeface="Arial"/>
              <a:buChar char="»"/>
              <a:defRPr/>
            </a:lvl6pPr>
            <a:lvl7pPr marL="2971800" marR="0" indent="-101600" algn="l" rtl="0">
              <a:spcBef>
                <a:spcPts val="400"/>
              </a:spcBef>
              <a:spcAft>
                <a:spcPts val="0"/>
              </a:spcAft>
              <a:buClr>
                <a:schemeClr val="dk1"/>
              </a:buClr>
              <a:buFont typeface="Arial"/>
              <a:buChar char="»"/>
              <a:defRPr/>
            </a:lvl7pPr>
            <a:lvl8pPr marL="3429000" marR="0" indent="-101600" algn="l" rtl="0">
              <a:spcBef>
                <a:spcPts val="400"/>
              </a:spcBef>
              <a:spcAft>
                <a:spcPts val="0"/>
              </a:spcAft>
              <a:buClr>
                <a:schemeClr val="dk1"/>
              </a:buClr>
              <a:buFont typeface="Arial"/>
              <a:buChar char="»"/>
              <a:defRPr/>
            </a:lvl8pPr>
            <a:lvl9pPr marL="3886200" marR="0" indent="-101600" algn="l" rtl="0">
              <a:spcBef>
                <a:spcPts val="400"/>
              </a:spcBef>
              <a:spcAft>
                <a:spcPts val="0"/>
              </a:spcAft>
              <a:buClr>
                <a:schemeClr val="dk1"/>
              </a:buClr>
              <a:buFont typeface="Arial"/>
              <a:buChar char="»"/>
              <a:defRPr/>
            </a:lvl9pPr>
          </a:lstStyle>
          <a:p>
            <a:endParaRPr/>
          </a:p>
        </p:txBody>
      </p:sp>
      <p:sp>
        <p:nvSpPr>
          <p:cNvPr id="11" name="Shape 11"/>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2" name="Shape 12"/>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pic>
        <p:nvPicPr>
          <p:cNvPr id="13" name="Shape 13"/>
          <p:cNvPicPr preferRelativeResize="0"/>
          <p:nvPr/>
        </p:nvPicPr>
        <p:blipFill rotWithShape="1">
          <a:blip r:embed="rId13">
            <a:alphaModFix/>
          </a:blip>
          <a:srcRect/>
          <a:stretch/>
        </p:blipFill>
        <p:spPr>
          <a:xfrm>
            <a:off x="152400" y="152400"/>
            <a:ext cx="762000" cy="762000"/>
          </a:xfrm>
          <a:prstGeom prst="rect">
            <a:avLst/>
          </a:prstGeom>
          <a:noFill/>
          <a:ln>
            <a:noFill/>
          </a:ln>
        </p:spPr>
      </p:pic>
      <p:pic>
        <p:nvPicPr>
          <p:cNvPr id="14" name="Shape 14"/>
          <p:cNvPicPr preferRelativeResize="0"/>
          <p:nvPr/>
        </p:nvPicPr>
        <p:blipFill rotWithShape="1">
          <a:blip r:embed="rId14">
            <a:alphaModFix/>
          </a:blip>
          <a:srcRect/>
          <a:stretch/>
        </p:blipFill>
        <p:spPr>
          <a:xfrm>
            <a:off x="8153400" y="152400"/>
            <a:ext cx="781049" cy="769938"/>
          </a:xfrm>
          <a:prstGeom prst="rect">
            <a:avLst/>
          </a:prstGeom>
          <a:noFill/>
          <a:ln>
            <a:noFill/>
          </a:ln>
        </p:spPr>
      </p:pic>
      <p:cxnSp>
        <p:nvCxnSpPr>
          <p:cNvPr id="15" name="Shape 15"/>
          <p:cNvCxnSpPr/>
          <p:nvPr/>
        </p:nvCxnSpPr>
        <p:spPr>
          <a:xfrm>
            <a:off x="228600" y="1066800"/>
            <a:ext cx="8610599" cy="0"/>
          </a:xfrm>
          <a:prstGeom prst="straightConnector1">
            <a:avLst/>
          </a:prstGeom>
          <a:noFill/>
          <a:ln w="25400" cap="flat">
            <a:solidFill>
              <a:srgbClr val="FF3300"/>
            </a:solidFill>
            <a:prstDash val="solid"/>
            <a:round/>
            <a:headEnd type="none" w="med" len="med"/>
            <a:tailEnd type="none" w="med" len="med"/>
          </a:ln>
        </p:spPr>
      </p:cxnSp>
      <p:sp>
        <p:nvSpPr>
          <p:cNvPr id="16" name="Shape 16"/>
          <p:cNvSpPr/>
          <p:nvPr/>
        </p:nvSpPr>
        <p:spPr>
          <a:xfrm>
            <a:off x="6553200" y="6477000"/>
            <a:ext cx="2133599" cy="244474"/>
          </a:xfrm>
          <a:prstGeom prst="rect">
            <a:avLst/>
          </a:prstGeom>
          <a:noFill/>
          <a:ln>
            <a:noFill/>
          </a:ln>
        </p:spPr>
        <p:txBody>
          <a:bodyPr lIns="91425" tIns="45700" rIns="91425" bIns="45700" anchor="t" anchorCtr="0">
            <a:noAutofit/>
          </a:bodyPr>
          <a:lstStyle/>
          <a:p>
            <a:pPr marL="0" marR="0" lvl="0" indent="0" algn="r" rtl="0">
              <a:spcBef>
                <a:spcPts val="0"/>
              </a:spcBef>
              <a:spcAft>
                <a:spcPts val="0"/>
              </a:spcAft>
              <a:buSzPct val="25000"/>
              <a:buNone/>
            </a:pPr>
            <a:fld id="{00000000-1234-1234-1234-123412341234}" type="slidenum">
              <a:rPr lang="en-US" sz="1400" b="0" i="0" u="none" strike="noStrike" cap="none" baseline="0">
                <a:solidFill>
                  <a:srgbClr val="000000"/>
                </a:solidFill>
                <a:latin typeface="Arial Black"/>
                <a:ea typeface="Arial Black"/>
                <a:cs typeface="Arial Black"/>
                <a:sym typeface="Arial Black"/>
              </a:rPr>
              <a:t>‹#›</a:t>
            </a:fld>
            <a:endParaRPr lang="en-US" sz="1400" b="0" i="0" u="none" strike="noStrike" cap="none" baseline="0">
              <a:solidFill>
                <a:srgbClr val="000000"/>
              </a:solidFill>
              <a:latin typeface="Arial Black"/>
              <a:ea typeface="Arial Black"/>
              <a:cs typeface="Arial Black"/>
              <a:sym typeface="Arial Black"/>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nws.weather.gov/mdl/surge/comparison/comp1/"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www.nws.noaa.gov/mdl/etsurge"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eather.noaa.gov/pub/SL.us008001/DF.anf/DC.etss/"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vlab.ncep.noaa.gov/svn/etss/gfs_stormsurge/trunk"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vlab.ncep.noaa.gov/redmine/projects/etss/repository/show/post.etsurge2.0" TargetMode="External"/><Relationship Id="rId5" Type="http://schemas.openxmlformats.org/officeDocument/2006/relationships/hyperlink" Target="https://vlab.ncep.noaa.gov/redmine/projects/etss/repository/show/gfs_stormsurge" TargetMode="External"/><Relationship Id="rId4" Type="http://schemas.openxmlformats.org/officeDocument/2006/relationships/hyperlink" Target="https://vlab.ncep.noaa.gov/svn/etss/post.etsurge2.0/spadev"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Shape 76"/>
          <p:cNvSpPr txBox="1">
            <a:spLocks noGrp="1"/>
          </p:cNvSpPr>
          <p:nvPr>
            <p:ph type="ctrTitle"/>
          </p:nvPr>
        </p:nvSpPr>
        <p:spPr>
          <a:xfrm>
            <a:off x="771524" y="1066800"/>
            <a:ext cx="7772400" cy="1470024"/>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US" sz="3600" b="0" i="0" u="none" strike="noStrike" cap="none" baseline="0" dirty="0">
                <a:solidFill>
                  <a:schemeClr val="dk2"/>
                </a:solidFill>
                <a:latin typeface="Arial"/>
                <a:ea typeface="Arial"/>
                <a:cs typeface="Arial"/>
                <a:sym typeface="Arial"/>
              </a:rPr>
              <a:t>Extra-Tropical Storm Surge</a:t>
            </a:r>
            <a:br>
              <a:rPr lang="en-US" sz="3600" b="0" i="0" u="none" strike="noStrike" cap="none" baseline="0" dirty="0">
                <a:solidFill>
                  <a:schemeClr val="dk2"/>
                </a:solidFill>
                <a:latin typeface="Arial"/>
                <a:ea typeface="Arial"/>
                <a:cs typeface="Arial"/>
                <a:sym typeface="Arial"/>
              </a:rPr>
            </a:br>
            <a:r>
              <a:rPr lang="en-US" sz="3600" b="0" i="0" u="none" strike="noStrike" cap="none" baseline="0" dirty="0">
                <a:solidFill>
                  <a:schemeClr val="dk2"/>
                </a:solidFill>
                <a:latin typeface="Arial"/>
                <a:ea typeface="Arial"/>
                <a:cs typeface="Arial"/>
                <a:sym typeface="Arial"/>
              </a:rPr>
              <a:t>(ETSS) Model and Post Processing V 2.0</a:t>
            </a:r>
          </a:p>
        </p:txBody>
      </p:sp>
      <p:sp>
        <p:nvSpPr>
          <p:cNvPr id="77" name="Shape 77"/>
          <p:cNvSpPr txBox="1">
            <a:spLocks noGrp="1"/>
          </p:cNvSpPr>
          <p:nvPr>
            <p:ph type="subTitle" idx="1"/>
          </p:nvPr>
        </p:nvSpPr>
        <p:spPr>
          <a:xfrm>
            <a:off x="889000" y="2590800"/>
            <a:ext cx="7543800" cy="2819400"/>
          </a:xfrm>
          <a:prstGeom prst="rect">
            <a:avLst/>
          </a:prstGeom>
          <a:noFill/>
          <a:ln>
            <a:noFill/>
          </a:ln>
        </p:spPr>
        <p:txBody>
          <a:bodyPr lIns="91425" tIns="45700" rIns="91425" bIns="45700" anchor="t" anchorCtr="0">
            <a:noAutofit/>
          </a:bodyPr>
          <a:lstStyle/>
          <a:p>
            <a:pPr marL="0" marR="0" lvl="0" indent="0" algn="ctr" rtl="0">
              <a:lnSpc>
                <a:spcPct val="90000"/>
              </a:lnSpc>
              <a:spcBef>
                <a:spcPts val="0"/>
              </a:spcBef>
              <a:spcAft>
                <a:spcPts val="0"/>
              </a:spcAft>
              <a:buClr>
                <a:schemeClr val="dk1"/>
              </a:buClr>
              <a:buSzPct val="25000"/>
              <a:buFont typeface="Arial"/>
              <a:buNone/>
            </a:pPr>
            <a:r>
              <a:rPr lang="en-US" sz="2400" b="0" i="0" u="none" strike="noStrike" cap="none" baseline="0">
                <a:solidFill>
                  <a:schemeClr val="dk1"/>
                </a:solidFill>
                <a:latin typeface="Arial"/>
                <a:ea typeface="Arial"/>
                <a:cs typeface="Arial"/>
                <a:sym typeface="Arial"/>
              </a:rPr>
              <a:t>Pre-Implementation Briefing</a:t>
            </a:r>
          </a:p>
          <a:p>
            <a:pPr marL="0" marR="0" lvl="0" indent="0" algn="ctr" rtl="0">
              <a:lnSpc>
                <a:spcPct val="90000"/>
              </a:lnSpc>
              <a:spcBef>
                <a:spcPts val="480"/>
              </a:spcBef>
              <a:spcAft>
                <a:spcPts val="0"/>
              </a:spcAft>
              <a:buClr>
                <a:schemeClr val="dk1"/>
              </a:buClr>
              <a:buSzPct val="25000"/>
              <a:buFont typeface="Arial"/>
              <a:buNone/>
            </a:pPr>
            <a:r>
              <a:rPr lang="en-US" sz="2400" b="0" i="0" u="none" strike="noStrike" cap="none" baseline="0">
                <a:solidFill>
                  <a:schemeClr val="dk1"/>
                </a:solidFill>
                <a:latin typeface="Arial"/>
                <a:ea typeface="Arial"/>
                <a:cs typeface="Arial"/>
                <a:sym typeface="Arial"/>
              </a:rPr>
              <a:t>December, 2014</a:t>
            </a:r>
          </a:p>
          <a:p>
            <a:pPr marL="0" marR="0" lvl="0" indent="0" algn="ctr" rtl="0">
              <a:lnSpc>
                <a:spcPct val="90000"/>
              </a:lnSpc>
              <a:spcBef>
                <a:spcPts val="220"/>
              </a:spcBef>
              <a:spcAft>
                <a:spcPts val="0"/>
              </a:spcAft>
              <a:buClr>
                <a:schemeClr val="dk1"/>
              </a:buClr>
              <a:buSzPct val="25000"/>
              <a:buFont typeface="Arial"/>
              <a:buNone/>
            </a:pPr>
            <a:r>
              <a:rPr lang="en-US" sz="1100" b="0" i="0" u="none" strike="noStrike" cap="none" baseline="0">
                <a:solidFill>
                  <a:schemeClr val="dk1"/>
                </a:solidFill>
                <a:latin typeface="Arial"/>
                <a:ea typeface="Arial"/>
                <a:cs typeface="Arial"/>
                <a:sym typeface="Arial"/>
              </a:rPr>
              <a:t> </a:t>
            </a:r>
          </a:p>
          <a:p>
            <a:pPr marL="0" marR="0" lvl="0" indent="0" algn="ctr" rtl="0">
              <a:lnSpc>
                <a:spcPct val="90000"/>
              </a:lnSpc>
              <a:spcBef>
                <a:spcPts val="480"/>
              </a:spcBef>
              <a:spcAft>
                <a:spcPts val="0"/>
              </a:spcAft>
              <a:buClr>
                <a:schemeClr val="dk1"/>
              </a:buClr>
              <a:buSzPct val="25000"/>
              <a:buFont typeface="Arial"/>
              <a:buNone/>
            </a:pPr>
            <a:r>
              <a:rPr lang="en-US" sz="2400" b="0" i="0" u="none" strike="noStrike" cap="none" baseline="0">
                <a:solidFill>
                  <a:schemeClr val="dk1"/>
                </a:solidFill>
                <a:latin typeface="Arial"/>
                <a:ea typeface="Arial"/>
                <a:cs typeface="Arial"/>
                <a:sym typeface="Arial"/>
              </a:rPr>
              <a:t>Huiqing Liu, Ryan Schuster, and Arthur Taylor </a:t>
            </a:r>
          </a:p>
          <a:p>
            <a:pPr marL="0" marR="0" lvl="0" indent="0" algn="ctr" rtl="0">
              <a:lnSpc>
                <a:spcPct val="90000"/>
              </a:lnSpc>
              <a:spcBef>
                <a:spcPts val="480"/>
              </a:spcBef>
              <a:spcAft>
                <a:spcPts val="0"/>
              </a:spcAft>
              <a:buClr>
                <a:schemeClr val="dk1"/>
              </a:buClr>
              <a:buSzPct val="25000"/>
              <a:buFont typeface="Arial"/>
              <a:buNone/>
            </a:pPr>
            <a:r>
              <a:rPr lang="en-US" sz="2400" b="0" i="0" u="none" strike="noStrike" cap="none" baseline="0">
                <a:solidFill>
                  <a:schemeClr val="dk1"/>
                </a:solidFill>
                <a:latin typeface="Arial"/>
                <a:ea typeface="Arial"/>
                <a:cs typeface="Arial"/>
                <a:sym typeface="Arial"/>
              </a:rPr>
              <a:t>MDL/NWS/NOAA</a:t>
            </a:r>
          </a:p>
          <a:p>
            <a:pPr marL="0" marR="0" lvl="0" indent="0" algn="ctr" rtl="0">
              <a:lnSpc>
                <a:spcPct val="90000"/>
              </a:lnSpc>
              <a:spcBef>
                <a:spcPts val="480"/>
              </a:spcBef>
              <a:spcAft>
                <a:spcPts val="0"/>
              </a:spcAft>
              <a:buClr>
                <a:schemeClr val="dk1"/>
              </a:buClr>
              <a:buFont typeface="Arial"/>
              <a:buNone/>
            </a:pPr>
            <a:endParaRPr sz="2400" b="0" i="0" u="none" strike="noStrike" cap="none" baseline="0">
              <a:solidFill>
                <a:schemeClr val="dk1"/>
              </a:solidFill>
              <a:latin typeface="Arial"/>
              <a:ea typeface="Arial"/>
              <a:cs typeface="Arial"/>
              <a:sym typeface="Arial"/>
            </a:endParaRPr>
          </a:p>
        </p:txBody>
      </p:sp>
      <p:pic>
        <p:nvPicPr>
          <p:cNvPr id="78" name="Shape 78"/>
          <p:cNvPicPr preferRelativeResize="0"/>
          <p:nvPr/>
        </p:nvPicPr>
        <p:blipFill rotWithShape="1">
          <a:blip r:embed="rId3">
            <a:alphaModFix/>
          </a:blip>
          <a:srcRect/>
          <a:stretch/>
        </p:blipFill>
        <p:spPr>
          <a:xfrm>
            <a:off x="152400" y="152400"/>
            <a:ext cx="762000" cy="762000"/>
          </a:xfrm>
          <a:prstGeom prst="rect">
            <a:avLst/>
          </a:prstGeom>
          <a:noFill/>
          <a:ln>
            <a:noFill/>
          </a:ln>
        </p:spPr>
      </p:pic>
      <p:pic>
        <p:nvPicPr>
          <p:cNvPr id="79" name="Shape 79"/>
          <p:cNvPicPr preferRelativeResize="0"/>
          <p:nvPr/>
        </p:nvPicPr>
        <p:blipFill rotWithShape="1">
          <a:blip r:embed="rId4">
            <a:alphaModFix/>
          </a:blip>
          <a:srcRect/>
          <a:stretch/>
        </p:blipFill>
        <p:spPr>
          <a:xfrm>
            <a:off x="8153400" y="152400"/>
            <a:ext cx="781049" cy="769938"/>
          </a:xfrm>
          <a:prstGeom prst="rect">
            <a:avLst/>
          </a:prstGeom>
          <a:noFill/>
          <a:ln>
            <a:noFill/>
          </a:ln>
        </p:spPr>
      </p:pic>
      <p:pic>
        <p:nvPicPr>
          <p:cNvPr id="80" name="Shape 80"/>
          <p:cNvPicPr preferRelativeResize="0"/>
          <p:nvPr/>
        </p:nvPicPr>
        <p:blipFill rotWithShape="1">
          <a:blip r:embed="rId5">
            <a:alphaModFix/>
          </a:blip>
          <a:srcRect/>
          <a:stretch/>
        </p:blipFill>
        <p:spPr>
          <a:xfrm>
            <a:off x="3429000" y="4608578"/>
            <a:ext cx="2192340" cy="2097020"/>
          </a:xfrm>
          <a:prstGeom prst="rect">
            <a:avLst/>
          </a:prstGeom>
          <a:noFill/>
          <a:ln>
            <a:noFill/>
          </a:ln>
        </p:spPr>
      </p:pic>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Shape 255"/>
          <p:cNvSpPr txBox="1">
            <a:spLocks noGrp="1"/>
          </p:cNvSpPr>
          <p:nvPr>
            <p:ph type="title"/>
          </p:nvPr>
        </p:nvSpPr>
        <p:spPr>
          <a:xfrm>
            <a:off x="457200" y="76200"/>
            <a:ext cx="8229600" cy="9144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US" sz="3600" b="0" i="0" u="none" strike="noStrike" cap="none" baseline="0">
                <a:solidFill>
                  <a:schemeClr val="dk2"/>
                </a:solidFill>
                <a:latin typeface="Arial"/>
                <a:ea typeface="Arial"/>
                <a:cs typeface="Arial"/>
                <a:sym typeface="Arial"/>
              </a:rPr>
              <a:t>Testing</a:t>
            </a:r>
          </a:p>
        </p:txBody>
      </p:sp>
      <p:sp>
        <p:nvSpPr>
          <p:cNvPr id="256" name="Shape 256"/>
          <p:cNvSpPr txBox="1">
            <a:spLocks noGrp="1"/>
          </p:cNvSpPr>
          <p:nvPr>
            <p:ph type="body" idx="1"/>
          </p:nvPr>
        </p:nvSpPr>
        <p:spPr>
          <a:xfrm>
            <a:off x="457200" y="1143000"/>
            <a:ext cx="8229600" cy="51816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Clr>
                <a:schemeClr val="dk1"/>
              </a:buClr>
              <a:buSzPct val="25000"/>
              <a:buFont typeface="Arial"/>
              <a:buNone/>
            </a:pPr>
            <a:r>
              <a:rPr lang="en-US" sz="2400" b="1" i="0" u="none" strike="noStrike" cap="none" baseline="0">
                <a:solidFill>
                  <a:schemeClr val="dk1"/>
                </a:solidFill>
                <a:latin typeface="Arial"/>
                <a:ea typeface="Arial"/>
                <a:cs typeface="Arial"/>
                <a:sym typeface="Arial"/>
              </a:rPr>
              <a:t>Model</a:t>
            </a:r>
          </a:p>
          <a:p>
            <a:pPr marL="342900" marR="0" lvl="0" indent="-342900" algn="l" rtl="0">
              <a:spcBef>
                <a:spcPts val="400"/>
              </a:spcBef>
              <a:spcAft>
                <a:spcPts val="0"/>
              </a:spcAft>
              <a:buClr>
                <a:schemeClr val="dk1"/>
              </a:buClr>
              <a:buSzPct val="100000"/>
              <a:buFont typeface="Arial"/>
              <a:buChar char="•"/>
            </a:pPr>
            <a:r>
              <a:rPr lang="en-US" sz="2000" b="0" i="0" u="none" strike="noStrike" cap="none" baseline="0">
                <a:solidFill>
                  <a:schemeClr val="dk1"/>
                </a:solidFill>
                <a:latin typeface="Arial"/>
                <a:ea typeface="Arial"/>
                <a:cs typeface="Arial"/>
                <a:sym typeface="Arial"/>
              </a:rPr>
              <a:t>Ran from Oct. 24, 2014 to now</a:t>
            </a:r>
          </a:p>
          <a:p>
            <a:pPr marL="742950" marR="0" lvl="1" indent="-285750" algn="l" rtl="0">
              <a:spcBef>
                <a:spcPts val="360"/>
              </a:spcBef>
              <a:spcAft>
                <a:spcPts val="0"/>
              </a:spcAft>
              <a:buClr>
                <a:schemeClr val="dk1"/>
              </a:buClr>
              <a:buSzPct val="100000"/>
              <a:buFont typeface="Arial"/>
              <a:buChar char="–"/>
            </a:pPr>
            <a:r>
              <a:rPr lang="en-US" sz="1800" b="0" i="0" u="none" strike="noStrike" cap="none" baseline="0">
                <a:solidFill>
                  <a:schemeClr val="dk1"/>
                </a:solidFill>
                <a:latin typeface="Arial"/>
                <a:ea typeface="Arial"/>
                <a:cs typeface="Arial"/>
                <a:sym typeface="Arial"/>
              </a:rPr>
              <a:t>Compared to ETSS1.5: </a:t>
            </a:r>
            <a:r>
              <a:rPr lang="en-US" sz="1800" b="0" i="0" u="sng" strike="noStrike" cap="none" baseline="0">
                <a:solidFill>
                  <a:schemeClr val="hlink"/>
                </a:solidFill>
                <a:latin typeface="Arial"/>
                <a:ea typeface="Arial"/>
                <a:cs typeface="Arial"/>
                <a:sym typeface="Arial"/>
                <a:hlinkClick r:id="rId3"/>
              </a:rPr>
              <a:t>http://nws.weather.gov/mdl/surge/comparison/comp1/</a:t>
            </a:r>
          </a:p>
          <a:p>
            <a:pPr marL="0" marR="0" lvl="0" indent="0" algn="l" rtl="0">
              <a:spcBef>
                <a:spcPts val="480"/>
              </a:spcBef>
              <a:spcAft>
                <a:spcPts val="0"/>
              </a:spcAft>
              <a:buClr>
                <a:schemeClr val="dk1"/>
              </a:buClr>
              <a:buSzPct val="25000"/>
              <a:buFont typeface="Arial"/>
              <a:buNone/>
            </a:pPr>
            <a:r>
              <a:rPr lang="en-US" sz="2400" b="1" i="0" u="none" strike="noStrike" cap="none" baseline="0">
                <a:solidFill>
                  <a:schemeClr val="dk1"/>
                </a:solidFill>
                <a:latin typeface="Arial"/>
                <a:ea typeface="Arial"/>
                <a:cs typeface="Arial"/>
                <a:sym typeface="Arial"/>
              </a:rPr>
              <a:t>Post - Processing</a:t>
            </a:r>
          </a:p>
          <a:p>
            <a:pPr marL="342900" marR="0" lvl="0" indent="-342900" algn="l" rtl="0">
              <a:spcBef>
                <a:spcPts val="400"/>
              </a:spcBef>
              <a:spcAft>
                <a:spcPts val="0"/>
              </a:spcAft>
              <a:buClr>
                <a:schemeClr val="dk1"/>
              </a:buClr>
              <a:buSzPct val="100000"/>
              <a:buFont typeface="Arial"/>
              <a:buChar char="•"/>
            </a:pPr>
            <a:r>
              <a:rPr lang="en-US" sz="2000" b="0" i="0" u="none" strike="noStrike" cap="none" baseline="0">
                <a:solidFill>
                  <a:schemeClr val="dk1"/>
                </a:solidFill>
                <a:latin typeface="Arial"/>
                <a:ea typeface="Arial"/>
                <a:cs typeface="Arial"/>
                <a:sym typeface="Arial"/>
              </a:rPr>
              <a:t>SHEF-encoded output successfully tested using AHPS system to decode</a:t>
            </a:r>
          </a:p>
          <a:p>
            <a:pPr marL="742950" marR="0" lvl="1" indent="-285750" algn="l" rtl="0">
              <a:spcBef>
                <a:spcPts val="360"/>
              </a:spcBef>
              <a:spcAft>
                <a:spcPts val="0"/>
              </a:spcAft>
              <a:buClr>
                <a:schemeClr val="dk1"/>
              </a:buClr>
              <a:buSzPct val="100000"/>
              <a:buFont typeface="Arial"/>
              <a:buChar char="–"/>
            </a:pPr>
            <a:r>
              <a:rPr lang="en-US" sz="1800" b="0" i="0" u="none" strike="noStrike" cap="none" baseline="0">
                <a:solidFill>
                  <a:schemeClr val="dk1"/>
                </a:solidFill>
                <a:latin typeface="Arial"/>
                <a:ea typeface="Arial"/>
                <a:cs typeface="Arial"/>
                <a:sym typeface="Arial"/>
              </a:rPr>
              <a:t>AHPS contact: Mark Armstrong (mark.armstrong@noaa.gov)</a:t>
            </a:r>
          </a:p>
          <a:p>
            <a:pPr marL="342900" marR="0" lvl="0" indent="-342900" algn="l" rtl="0">
              <a:spcBef>
                <a:spcPts val="400"/>
              </a:spcBef>
              <a:spcAft>
                <a:spcPts val="0"/>
              </a:spcAft>
              <a:buClr>
                <a:schemeClr val="dk1"/>
              </a:buClr>
              <a:buSzPct val="100000"/>
              <a:buFont typeface="Arial"/>
              <a:buChar char="•"/>
            </a:pPr>
            <a:r>
              <a:rPr lang="en-US" sz="2000" b="0" i="0" u="none" strike="noStrike" cap="none" baseline="0">
                <a:solidFill>
                  <a:schemeClr val="dk1"/>
                </a:solidFill>
                <a:latin typeface="Arial"/>
                <a:ea typeface="Arial"/>
                <a:cs typeface="Arial"/>
                <a:sym typeface="Arial"/>
              </a:rPr>
              <a:t>Ran on WCOSS Dev machine for several weeks with correct output and format</a:t>
            </a:r>
          </a:p>
          <a:p>
            <a:pPr marL="742950" marR="0" lvl="1" indent="-285750" algn="l" rtl="0">
              <a:spcBef>
                <a:spcPts val="360"/>
              </a:spcBef>
              <a:spcAft>
                <a:spcPts val="0"/>
              </a:spcAft>
              <a:buClr>
                <a:schemeClr val="dk1"/>
              </a:buClr>
              <a:buSzPct val="100000"/>
              <a:buFont typeface="Arial"/>
              <a:buChar char="–"/>
            </a:pPr>
            <a:r>
              <a:rPr lang="en-US" sz="1800" b="0" i="0" u="none" strike="noStrike" cap="none" baseline="0">
                <a:solidFill>
                  <a:schemeClr val="dk1"/>
                </a:solidFill>
                <a:latin typeface="Arial"/>
                <a:ea typeface="Arial"/>
                <a:cs typeface="Arial"/>
                <a:sym typeface="Arial"/>
              </a:rPr>
              <a:t>Compared to ETSS1.5 text product and plots: </a:t>
            </a:r>
            <a:r>
              <a:rPr lang="en-US" sz="1800" b="0" i="0" u="sng" strike="noStrike" cap="none" baseline="0">
                <a:solidFill>
                  <a:schemeClr val="hlink"/>
                </a:solidFill>
                <a:latin typeface="Arial"/>
                <a:ea typeface="Arial"/>
                <a:cs typeface="Arial"/>
                <a:sym typeface="Arial"/>
                <a:hlinkClick r:id="rId4"/>
              </a:rPr>
              <a:t>http://</a:t>
            </a:r>
            <a:r>
              <a:rPr lang="en-US" sz="1800" u="sng">
                <a:solidFill>
                  <a:schemeClr val="hlink"/>
                </a:solidFill>
                <a:hlinkClick r:id="rId4"/>
              </a:rPr>
              <a:t>www.nws.noaa.gov/mdl/etsurge</a:t>
            </a:r>
          </a:p>
          <a:p>
            <a:pPr marL="0" marR="0" lvl="0" indent="0" algn="l" rtl="0">
              <a:spcBef>
                <a:spcPts val="480"/>
              </a:spcBef>
              <a:spcAft>
                <a:spcPts val="0"/>
              </a:spcAft>
              <a:buClr>
                <a:schemeClr val="dk1"/>
              </a:buClr>
              <a:buSzPct val="25000"/>
              <a:buFont typeface="Arial"/>
              <a:buNone/>
            </a:pPr>
            <a:r>
              <a:rPr lang="en-US" sz="2400" b="1" i="0" u="none" strike="noStrike" cap="none" baseline="0">
                <a:solidFill>
                  <a:schemeClr val="dk1"/>
                </a:solidFill>
                <a:latin typeface="Arial"/>
                <a:ea typeface="Arial"/>
                <a:cs typeface="Arial"/>
                <a:sym typeface="Arial"/>
              </a:rPr>
              <a:t>Eval Team (Proposed)</a:t>
            </a:r>
          </a:p>
          <a:p>
            <a:pPr marL="342900" marR="0" lvl="0" indent="-342900" algn="l" rtl="0">
              <a:spcBef>
                <a:spcPts val="400"/>
              </a:spcBef>
              <a:spcAft>
                <a:spcPts val="0"/>
              </a:spcAft>
              <a:buClr>
                <a:schemeClr val="dk1"/>
              </a:buClr>
              <a:buSzPct val="100000"/>
              <a:buFont typeface="Arial"/>
              <a:buChar char="•"/>
            </a:pPr>
            <a:r>
              <a:rPr lang="en-US" sz="2000" b="0" i="0" u="none" strike="noStrike" cap="none" baseline="0">
                <a:solidFill>
                  <a:schemeClr val="dk1"/>
                </a:solidFill>
                <a:latin typeface="Arial"/>
                <a:ea typeface="Arial"/>
                <a:cs typeface="Arial"/>
                <a:sym typeface="Arial"/>
              </a:rPr>
              <a:t>NCO, MDL, OPC, NHC/TAFB, WFO</a:t>
            </a:r>
            <a:r>
              <a:rPr lang="en-US" sz="2000">
                <a:solidFill>
                  <a:schemeClr val="dk1"/>
                </a:solidFill>
              </a:rPr>
              <a:t>s coordinated via </a:t>
            </a:r>
            <a:r>
              <a:rPr lang="en-US" sz="2000" b="0" i="0" u="none" strike="noStrike" cap="none" baseline="0">
                <a:solidFill>
                  <a:schemeClr val="dk1"/>
                </a:solidFill>
                <a:latin typeface="Arial"/>
                <a:ea typeface="Arial"/>
                <a:cs typeface="Arial"/>
                <a:sym typeface="Arial"/>
              </a:rPr>
              <a:t>OCWWS</a:t>
            </a:r>
          </a:p>
          <a:p>
            <a:pPr marL="342900" marR="0" lvl="0" indent="-342900" algn="l" rtl="0">
              <a:spcBef>
                <a:spcPts val="400"/>
              </a:spcBef>
              <a:spcAft>
                <a:spcPts val="0"/>
              </a:spcAft>
              <a:buClr>
                <a:schemeClr val="dk1"/>
              </a:buClr>
              <a:buSzPct val="100000"/>
              <a:buFont typeface="Arial"/>
              <a:buChar char="•"/>
            </a:pPr>
            <a:r>
              <a:rPr lang="en-US" sz="2000">
                <a:solidFill>
                  <a:schemeClr val="dk1"/>
                </a:solidFill>
              </a:rPr>
              <a:t>AHPS contact could test SHEF-output for 30-day period</a:t>
            </a:r>
          </a:p>
          <a:p>
            <a:pPr marL="342900" marR="0" lvl="0" indent="-139700" algn="l" rtl="0">
              <a:spcBef>
                <a:spcPts val="640"/>
              </a:spcBef>
              <a:spcAft>
                <a:spcPts val="0"/>
              </a:spcAft>
              <a:buClr>
                <a:schemeClr val="dk1"/>
              </a:buClr>
              <a:buFont typeface="Arial"/>
              <a:buNone/>
            </a:pPr>
            <a:endParaRPr sz="3200" b="0" i="0" u="none" strike="noStrike" cap="none" baseline="0">
              <a:solidFill>
                <a:schemeClr val="dk1"/>
              </a:solidFill>
              <a:latin typeface="Arial"/>
              <a:ea typeface="Arial"/>
              <a:cs typeface="Arial"/>
              <a:sym typeface="Arial"/>
            </a:endParaRP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Shape 261"/>
          <p:cNvSpPr txBox="1">
            <a:spLocks noGrp="1"/>
          </p:cNvSpPr>
          <p:nvPr>
            <p:ph type="title"/>
          </p:nvPr>
        </p:nvSpPr>
        <p:spPr>
          <a:xfrm>
            <a:off x="457200" y="76200"/>
            <a:ext cx="8229600" cy="9144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US" sz="3600" b="0" i="0" u="none" strike="noStrike" cap="none" baseline="0">
                <a:solidFill>
                  <a:schemeClr val="dk2"/>
                </a:solidFill>
                <a:latin typeface="Arial"/>
                <a:ea typeface="Arial"/>
                <a:cs typeface="Arial"/>
                <a:sym typeface="Arial"/>
              </a:rPr>
              <a:t>Resources</a:t>
            </a:r>
          </a:p>
        </p:txBody>
      </p:sp>
      <p:sp>
        <p:nvSpPr>
          <p:cNvPr id="262" name="Shape 262"/>
          <p:cNvSpPr txBox="1">
            <a:spLocks noGrp="1"/>
          </p:cNvSpPr>
          <p:nvPr>
            <p:ph type="body" idx="1"/>
          </p:nvPr>
        </p:nvSpPr>
        <p:spPr>
          <a:xfrm>
            <a:off x="457200" y="1143000"/>
            <a:ext cx="8229600" cy="5181600"/>
          </a:xfrm>
          <a:prstGeom prst="rect">
            <a:avLst/>
          </a:prstGeom>
          <a:noFill/>
          <a:ln>
            <a:noFill/>
          </a:ln>
        </p:spPr>
        <p:txBody>
          <a:bodyPr lIns="91425" tIns="45700" rIns="91425" bIns="45700" anchor="t" anchorCtr="0">
            <a:noAutofit/>
          </a:bodyPr>
          <a:lstStyle/>
          <a:p>
            <a:pPr marL="342900" marR="0" lvl="0" indent="-342900" algn="l" rtl="0">
              <a:spcBef>
                <a:spcPts val="0"/>
              </a:spcBef>
              <a:spcAft>
                <a:spcPts val="0"/>
              </a:spcAft>
              <a:buClr>
                <a:schemeClr val="dk1"/>
              </a:buClr>
              <a:buSzPct val="100000"/>
              <a:buFont typeface="Arial"/>
              <a:buChar char="•"/>
            </a:pPr>
            <a:r>
              <a:rPr lang="en-US" sz="2400" b="0" i="0" u="none" strike="noStrike" cap="none" baseline="0">
                <a:solidFill>
                  <a:schemeClr val="dk1"/>
                </a:solidFill>
                <a:latin typeface="Arial"/>
                <a:ea typeface="Arial"/>
                <a:cs typeface="Arial"/>
                <a:sym typeface="Arial"/>
              </a:rPr>
              <a:t>CPU</a:t>
            </a:r>
          </a:p>
          <a:p>
            <a:pPr marL="742950" marR="0" lvl="1" indent="-285750" algn="l" rtl="0">
              <a:spcBef>
                <a:spcPts val="400"/>
              </a:spcBef>
              <a:spcAft>
                <a:spcPts val="0"/>
              </a:spcAft>
              <a:buClr>
                <a:schemeClr val="dk1"/>
              </a:buClr>
              <a:buSzPct val="100000"/>
              <a:buFont typeface="Arial"/>
              <a:buChar char="–"/>
            </a:pPr>
            <a:r>
              <a:rPr lang="en-US" sz="2000" b="0" i="0" u="none" strike="noStrike" cap="none" baseline="0">
                <a:solidFill>
                  <a:schemeClr val="dk1"/>
                </a:solidFill>
                <a:latin typeface="Arial"/>
                <a:ea typeface="Arial"/>
                <a:cs typeface="Arial"/>
                <a:sym typeface="Arial"/>
              </a:rPr>
              <a:t>Model: 6 CPU for 35 minutes</a:t>
            </a:r>
          </a:p>
          <a:p>
            <a:pPr marL="742950" marR="0" lvl="1" indent="-285750" algn="l" rtl="0">
              <a:spcBef>
                <a:spcPts val="400"/>
              </a:spcBef>
              <a:spcAft>
                <a:spcPts val="0"/>
              </a:spcAft>
              <a:buClr>
                <a:schemeClr val="dk1"/>
              </a:buClr>
              <a:buSzPct val="100000"/>
              <a:buFont typeface="Arial"/>
              <a:buChar char="–"/>
            </a:pPr>
            <a:r>
              <a:rPr lang="en-US" sz="2000" b="0" i="0" u="none" strike="noStrike" cap="none" baseline="0">
                <a:solidFill>
                  <a:schemeClr val="dk1"/>
                </a:solidFill>
                <a:latin typeface="Arial"/>
                <a:ea typeface="Arial"/>
                <a:cs typeface="Arial"/>
                <a:sym typeface="Arial"/>
              </a:rPr>
              <a:t>Post-Processing: 3 CPU  for 8 minutes</a:t>
            </a:r>
          </a:p>
          <a:p>
            <a:pPr marL="457200" marR="0" lvl="1" indent="0" algn="l" rtl="0">
              <a:spcBef>
                <a:spcPts val="180"/>
              </a:spcBef>
              <a:spcAft>
                <a:spcPts val="0"/>
              </a:spcAft>
              <a:buClr>
                <a:schemeClr val="dk1"/>
              </a:buClr>
              <a:buSzPct val="25000"/>
              <a:buFont typeface="Arial"/>
              <a:buNone/>
            </a:pPr>
            <a:r>
              <a:rPr lang="en-US" sz="900" b="0" i="0" u="none" strike="noStrike" cap="none" baseline="0">
                <a:solidFill>
                  <a:schemeClr val="dk1"/>
                </a:solidFill>
                <a:latin typeface="Arial"/>
                <a:ea typeface="Arial"/>
                <a:cs typeface="Arial"/>
                <a:sym typeface="Arial"/>
              </a:rPr>
              <a:t> </a:t>
            </a:r>
          </a:p>
          <a:p>
            <a:pPr marL="457200" marR="0" lvl="1" indent="0" algn="l" rtl="0">
              <a:spcBef>
                <a:spcPts val="120"/>
              </a:spcBef>
              <a:spcAft>
                <a:spcPts val="0"/>
              </a:spcAft>
              <a:buClr>
                <a:schemeClr val="dk1"/>
              </a:buClr>
              <a:buSzPct val="25000"/>
              <a:buFont typeface="Arial"/>
              <a:buNone/>
            </a:pPr>
            <a:r>
              <a:rPr lang="en-US" sz="600" b="0" i="0" u="none" strike="noStrike" cap="none" baseline="0">
                <a:solidFill>
                  <a:schemeClr val="dk1"/>
                </a:solidFill>
                <a:latin typeface="Arial"/>
                <a:ea typeface="Arial"/>
                <a:cs typeface="Arial"/>
                <a:sym typeface="Arial"/>
              </a:rPr>
              <a:t> </a:t>
            </a:r>
          </a:p>
          <a:p>
            <a:pPr marL="342900" marR="0" lvl="0" indent="-342900" algn="l" rtl="0">
              <a:spcBef>
                <a:spcPts val="480"/>
              </a:spcBef>
              <a:spcAft>
                <a:spcPts val="0"/>
              </a:spcAft>
              <a:buClr>
                <a:schemeClr val="dk1"/>
              </a:buClr>
              <a:buSzPct val="100000"/>
              <a:buFont typeface="Arial"/>
              <a:buChar char="•"/>
            </a:pPr>
            <a:r>
              <a:rPr lang="en-US" sz="2400" b="0" i="0" u="none" strike="noStrike" cap="none" baseline="0">
                <a:solidFill>
                  <a:schemeClr val="dk1"/>
                </a:solidFill>
                <a:latin typeface="Arial"/>
                <a:ea typeface="Arial"/>
                <a:cs typeface="Arial"/>
                <a:sym typeface="Arial"/>
              </a:rPr>
              <a:t>Output files:</a:t>
            </a:r>
          </a:p>
          <a:p>
            <a:pPr marL="742950" marR="0" lvl="1" indent="-285750" algn="l" rtl="0">
              <a:spcBef>
                <a:spcPts val="400"/>
              </a:spcBef>
              <a:spcAft>
                <a:spcPts val="0"/>
              </a:spcAft>
              <a:buClr>
                <a:schemeClr val="dk1"/>
              </a:buClr>
              <a:buSzPct val="100000"/>
              <a:buFont typeface="Arial"/>
              <a:buChar char="–"/>
            </a:pPr>
            <a:r>
              <a:rPr lang="en-US" sz="2000" b="0" i="0" u="none" strike="noStrike" cap="none" baseline="0">
                <a:solidFill>
                  <a:schemeClr val="dk1"/>
                </a:solidFill>
                <a:latin typeface="Arial"/>
                <a:ea typeface="Arial"/>
                <a:cs typeface="Arial"/>
                <a:sym typeface="Arial"/>
              </a:rPr>
              <a:t>Model: </a:t>
            </a:r>
            <a:r>
              <a:rPr lang="en-US" sz="2000">
                <a:solidFill>
                  <a:schemeClr val="dk1"/>
                </a:solidFill>
              </a:rPr>
              <a:t>55</a:t>
            </a:r>
            <a:r>
              <a:rPr lang="en-US" sz="2000" b="0" i="0" u="none" strike="noStrike" cap="none" baseline="0">
                <a:solidFill>
                  <a:schemeClr val="dk1"/>
                </a:solidFill>
                <a:latin typeface="Arial"/>
                <a:ea typeface="Arial"/>
                <a:cs typeface="Arial"/>
                <a:sym typeface="Arial"/>
              </a:rPr>
              <a:t> MB CONUS grids and 1</a:t>
            </a:r>
            <a:r>
              <a:rPr lang="en-US" sz="2000">
                <a:solidFill>
                  <a:schemeClr val="dk1"/>
                </a:solidFill>
              </a:rPr>
              <a:t>25</a:t>
            </a:r>
            <a:r>
              <a:rPr lang="en-US" sz="2000" b="0" i="0" u="none" strike="noStrike" cap="none" baseline="0">
                <a:solidFill>
                  <a:schemeClr val="dk1"/>
                </a:solidFill>
                <a:latin typeface="Arial"/>
                <a:ea typeface="Arial"/>
                <a:cs typeface="Arial"/>
                <a:sym typeface="Arial"/>
              </a:rPr>
              <a:t> MB ALASKA grids 4x per day (</a:t>
            </a:r>
            <a:r>
              <a:rPr lang="en-US" sz="2000">
                <a:solidFill>
                  <a:schemeClr val="dk1"/>
                </a:solidFill>
              </a:rPr>
              <a:t>72</a:t>
            </a:r>
            <a:r>
              <a:rPr lang="en-US" sz="2000" b="0" i="0" u="none" strike="noStrike" cap="none" baseline="0">
                <a:solidFill>
                  <a:schemeClr val="dk1"/>
                </a:solidFill>
                <a:latin typeface="Arial"/>
                <a:ea typeface="Arial"/>
                <a:cs typeface="Arial"/>
                <a:sym typeface="Arial"/>
              </a:rPr>
              <a:t>0 MB per day total)</a:t>
            </a:r>
          </a:p>
          <a:p>
            <a:pPr marL="742950" marR="0" lvl="1" indent="-285750" algn="l" rtl="0">
              <a:spcBef>
                <a:spcPts val="400"/>
              </a:spcBef>
              <a:spcAft>
                <a:spcPts val="0"/>
              </a:spcAft>
              <a:buClr>
                <a:schemeClr val="dk1"/>
              </a:buClr>
              <a:buSzPct val="100000"/>
              <a:buFont typeface="Arial"/>
              <a:buChar char="–"/>
            </a:pPr>
            <a:r>
              <a:rPr lang="en-US" sz="2000" b="0" i="0" u="none" strike="noStrike" cap="none" baseline="0">
                <a:solidFill>
                  <a:schemeClr val="dk1"/>
                </a:solidFill>
                <a:latin typeface="Arial"/>
                <a:ea typeface="Arial"/>
                <a:cs typeface="Arial"/>
                <a:sym typeface="Arial"/>
              </a:rPr>
              <a:t>ASCII SHEF bulletins: 226KB , 4x per day (904 KB per day total)</a:t>
            </a:r>
          </a:p>
          <a:p>
            <a:pPr marL="742950" marR="0" lvl="1" indent="-285750" algn="l" rtl="0">
              <a:spcBef>
                <a:spcPts val="400"/>
              </a:spcBef>
              <a:spcAft>
                <a:spcPts val="0"/>
              </a:spcAft>
              <a:buClr>
                <a:srgbClr val="FF0000"/>
              </a:buClr>
              <a:buSzPct val="100000"/>
              <a:buFont typeface="Arial"/>
              <a:buChar char="–"/>
            </a:pPr>
            <a:r>
              <a:rPr lang="en-US" sz="2000" b="0" i="0" u="none" strike="noStrike" cap="none" baseline="0">
                <a:solidFill>
                  <a:srgbClr val="FF0000"/>
                </a:solidFill>
                <a:latin typeface="Arial"/>
                <a:ea typeface="Arial"/>
                <a:cs typeface="Arial"/>
                <a:sym typeface="Arial"/>
              </a:rPr>
              <a:t>CSVs for site are 34MB</a:t>
            </a:r>
            <a:r>
              <a:rPr lang="en-US" sz="2000">
                <a:solidFill>
                  <a:srgbClr val="FF0000"/>
                </a:solidFill>
              </a:rPr>
              <a:t> (put tar.gz size instead)</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Shape 267"/>
          <p:cNvSpPr txBox="1">
            <a:spLocks noGrp="1"/>
          </p:cNvSpPr>
          <p:nvPr>
            <p:ph type="title"/>
          </p:nvPr>
        </p:nvSpPr>
        <p:spPr>
          <a:xfrm>
            <a:off x="457200" y="76200"/>
            <a:ext cx="8229600" cy="9144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US" sz="3600" b="0" i="0" u="none" strike="noStrike" cap="none" baseline="0">
                <a:solidFill>
                  <a:schemeClr val="dk2"/>
                </a:solidFill>
                <a:latin typeface="Arial"/>
                <a:ea typeface="Arial"/>
                <a:cs typeface="Arial"/>
                <a:sym typeface="Arial"/>
              </a:rPr>
              <a:t>Dissemination</a:t>
            </a:r>
          </a:p>
        </p:txBody>
      </p:sp>
      <p:sp>
        <p:nvSpPr>
          <p:cNvPr id="268" name="Shape 268"/>
          <p:cNvSpPr txBox="1">
            <a:spLocks noGrp="1"/>
          </p:cNvSpPr>
          <p:nvPr>
            <p:ph type="body" idx="1"/>
          </p:nvPr>
        </p:nvSpPr>
        <p:spPr>
          <a:xfrm>
            <a:off x="457200" y="1143000"/>
            <a:ext cx="8229600" cy="5181600"/>
          </a:xfrm>
          <a:prstGeom prst="rect">
            <a:avLst/>
          </a:prstGeom>
          <a:noFill/>
          <a:ln>
            <a:noFill/>
          </a:ln>
        </p:spPr>
        <p:txBody>
          <a:bodyPr lIns="91425" tIns="45700" rIns="91425" bIns="45700" anchor="t" anchorCtr="0">
            <a:noAutofit/>
          </a:bodyPr>
          <a:lstStyle/>
          <a:p>
            <a:pPr marL="342900" marR="0" lvl="0" indent="-304800" algn="l" rtl="0">
              <a:spcBef>
                <a:spcPts val="0"/>
              </a:spcBef>
              <a:spcAft>
                <a:spcPts val="0"/>
              </a:spcAft>
              <a:buClr>
                <a:schemeClr val="dk1"/>
              </a:buClr>
              <a:buSzPct val="100000"/>
              <a:buFont typeface="Arial"/>
              <a:buChar char="•"/>
            </a:pPr>
            <a:r>
              <a:rPr lang="en-US" sz="1800" b="0" i="0" u="none" strike="noStrike" cap="none" baseline="0">
                <a:solidFill>
                  <a:schemeClr val="dk1"/>
                </a:solidFill>
                <a:latin typeface="Arial"/>
                <a:ea typeface="Arial"/>
                <a:cs typeface="Arial"/>
                <a:sym typeface="Arial"/>
              </a:rPr>
              <a:t>Model output into /com and /pcom</a:t>
            </a:r>
          </a:p>
          <a:p>
            <a:pPr marL="342900" marR="0" lvl="0" indent="-304800" algn="l" rtl="0">
              <a:spcBef>
                <a:spcPts val="0"/>
              </a:spcBef>
              <a:spcAft>
                <a:spcPts val="0"/>
              </a:spcAft>
              <a:buClr>
                <a:schemeClr val="dk1"/>
              </a:buClr>
              <a:buSzPct val="100000"/>
              <a:buFont typeface="Arial"/>
              <a:buChar char="•"/>
            </a:pPr>
            <a:r>
              <a:rPr lang="en-US" sz="1800">
                <a:solidFill>
                  <a:schemeClr val="dk1"/>
                </a:solidFill>
              </a:rPr>
              <a:t>NWS FTP: </a:t>
            </a:r>
            <a:r>
              <a:rPr lang="en-US" sz="1800" u="sng">
                <a:solidFill>
                  <a:srgbClr val="1155CC"/>
                </a:solidFill>
                <a:hlinkClick r:id="rId3"/>
              </a:rPr>
              <a:t>http://weather.noaa.gov/pub/SL.us008001/DF.anf/DC.etss/</a:t>
            </a:r>
          </a:p>
          <a:p>
            <a:pPr marL="342900" marR="0" lvl="0" indent="-190500" algn="l" rtl="0">
              <a:spcBef>
                <a:spcPts val="480"/>
              </a:spcBef>
              <a:spcAft>
                <a:spcPts val="0"/>
              </a:spcAft>
              <a:buClr>
                <a:schemeClr val="dk1"/>
              </a:buClr>
              <a:buFont typeface="Arial"/>
              <a:buNone/>
            </a:pPr>
            <a:endParaRPr sz="2400" b="0" i="0" u="none" strike="noStrike" cap="none" baseline="0">
              <a:solidFill>
                <a:schemeClr val="dk1"/>
              </a:solidFill>
              <a:latin typeface="Arial"/>
              <a:ea typeface="Arial"/>
              <a:cs typeface="Arial"/>
              <a:sym typeface="Arial"/>
            </a:endParaRPr>
          </a:p>
          <a:p>
            <a:pPr marL="0" marR="0" lvl="0" indent="0" algn="l" rtl="0">
              <a:spcBef>
                <a:spcPts val="480"/>
              </a:spcBef>
              <a:spcAft>
                <a:spcPts val="0"/>
              </a:spcAft>
              <a:buClr>
                <a:schemeClr val="dk1"/>
              </a:buClr>
              <a:buSzPct val="25000"/>
              <a:buFont typeface="Arial"/>
              <a:buNone/>
            </a:pPr>
            <a:r>
              <a:rPr lang="en-US" sz="2400" b="1" i="0" u="none" strike="noStrike" cap="none" baseline="0">
                <a:solidFill>
                  <a:schemeClr val="dk1"/>
                </a:solidFill>
                <a:latin typeface="Arial"/>
                <a:ea typeface="Arial"/>
                <a:cs typeface="Arial"/>
                <a:sym typeface="Arial"/>
              </a:rPr>
              <a:t>SHEF-encoded output:</a:t>
            </a:r>
          </a:p>
          <a:p>
            <a:pPr marL="342900" marR="0" lvl="0" indent="-342900" algn="l" rtl="0">
              <a:spcBef>
                <a:spcPts val="480"/>
              </a:spcBef>
              <a:spcAft>
                <a:spcPts val="0"/>
              </a:spcAft>
              <a:buClr>
                <a:schemeClr val="dk1"/>
              </a:buClr>
              <a:buSzPct val="100000"/>
              <a:buFont typeface="Arial"/>
              <a:buChar char="•"/>
            </a:pPr>
            <a:r>
              <a:rPr lang="en-US" sz="2400" b="0" i="0" u="none" strike="noStrike" cap="none" baseline="0">
                <a:solidFill>
                  <a:schemeClr val="dk1"/>
                </a:solidFill>
                <a:latin typeface="Arial"/>
                <a:ea typeface="Arial"/>
                <a:cs typeface="Arial"/>
                <a:sym typeface="Arial"/>
              </a:rPr>
              <a:t>WMO headers</a:t>
            </a:r>
          </a:p>
          <a:p>
            <a:pPr marL="742950" marR="0" lvl="1" indent="-285750" algn="l" rtl="0">
              <a:spcBef>
                <a:spcPts val="400"/>
              </a:spcBef>
              <a:spcAft>
                <a:spcPts val="0"/>
              </a:spcAft>
              <a:buClr>
                <a:schemeClr val="dk1"/>
              </a:buClr>
              <a:buSzPct val="100000"/>
              <a:buFont typeface="Arial"/>
              <a:buChar char="–"/>
            </a:pPr>
            <a:r>
              <a:rPr lang="en-US" sz="2000" b="0" i="0" u="none" strike="noStrike" cap="none" baseline="0">
                <a:solidFill>
                  <a:schemeClr val="dk1"/>
                </a:solidFill>
                <a:latin typeface="Arial"/>
                <a:ea typeface="Arial"/>
                <a:cs typeface="Arial"/>
                <a:sym typeface="Arial"/>
              </a:rPr>
              <a:t>CONUS: SRUS70 KWNO</a:t>
            </a:r>
          </a:p>
          <a:p>
            <a:pPr marL="742950" marR="0" lvl="1" indent="-285750" algn="l" rtl="0">
              <a:spcBef>
                <a:spcPts val="400"/>
              </a:spcBef>
              <a:spcAft>
                <a:spcPts val="0"/>
              </a:spcAft>
              <a:buClr>
                <a:schemeClr val="dk1"/>
              </a:buClr>
              <a:buSzPct val="100000"/>
              <a:buFont typeface="Arial"/>
              <a:buChar char="–"/>
            </a:pPr>
            <a:r>
              <a:rPr lang="en-US" sz="2000" b="0" i="0" u="none" strike="noStrike" cap="none" baseline="0">
                <a:solidFill>
                  <a:schemeClr val="dk1"/>
                </a:solidFill>
                <a:latin typeface="Arial"/>
                <a:ea typeface="Arial"/>
                <a:cs typeface="Arial"/>
                <a:sym typeface="Arial"/>
              </a:rPr>
              <a:t>Alaska: SRAK70 KWNO</a:t>
            </a:r>
          </a:p>
          <a:p>
            <a:pPr marL="342900" marR="0" lvl="0" indent="-342900" algn="l" rtl="0">
              <a:spcBef>
                <a:spcPts val="480"/>
              </a:spcBef>
              <a:spcAft>
                <a:spcPts val="0"/>
              </a:spcAft>
              <a:buClr>
                <a:schemeClr val="dk1"/>
              </a:buClr>
              <a:buSzPct val="100000"/>
              <a:buFont typeface="Arial"/>
              <a:buChar char="•"/>
            </a:pPr>
            <a:r>
              <a:rPr lang="en-US" sz="2400" b="0" i="0" u="none" strike="noStrike" cap="none" baseline="0">
                <a:solidFill>
                  <a:schemeClr val="dk1"/>
                </a:solidFill>
                <a:latin typeface="Arial"/>
                <a:ea typeface="Arial"/>
                <a:cs typeface="Arial"/>
                <a:sym typeface="Arial"/>
              </a:rPr>
              <a:t>AWIPS IDs</a:t>
            </a:r>
          </a:p>
          <a:p>
            <a:pPr marL="742950" marR="0" lvl="1" indent="-285750" algn="l" rtl="0">
              <a:spcBef>
                <a:spcPts val="400"/>
              </a:spcBef>
              <a:spcAft>
                <a:spcPts val="0"/>
              </a:spcAft>
              <a:buClr>
                <a:schemeClr val="dk1"/>
              </a:buClr>
              <a:buSzPct val="100000"/>
              <a:buFont typeface="Arial"/>
              <a:buChar char="–"/>
            </a:pPr>
            <a:r>
              <a:rPr lang="en-US" sz="2000" b="0" i="0" u="none" strike="noStrike" cap="none" baseline="0">
                <a:solidFill>
                  <a:schemeClr val="dk1"/>
                </a:solidFill>
                <a:latin typeface="Arial"/>
                <a:ea typeface="Arial"/>
                <a:cs typeface="Arial"/>
                <a:sym typeface="Arial"/>
              </a:rPr>
              <a:t>East coast: TIDTWE, Gulf of Mexico: TIDTWG, West Coast: TIDTWP, Gulf of Alaska: TIDTWC, Bering Sea: TIDTWB, Arctic Alaska: TIDTWA</a:t>
            </a:r>
          </a:p>
          <a:p>
            <a:pPr marL="342900" marR="0" lvl="0" indent="-342900" algn="l" rtl="0">
              <a:spcBef>
                <a:spcPts val="480"/>
              </a:spcBef>
              <a:spcAft>
                <a:spcPts val="0"/>
              </a:spcAft>
              <a:buClr>
                <a:schemeClr val="dk1"/>
              </a:buClr>
              <a:buSzPct val="100000"/>
              <a:buFont typeface="Arial"/>
              <a:buChar char="•"/>
            </a:pPr>
            <a:r>
              <a:rPr lang="en-US" sz="2400" b="0" i="0" u="none" strike="noStrike" cap="none" baseline="0">
                <a:solidFill>
                  <a:schemeClr val="dk1"/>
                </a:solidFill>
                <a:latin typeface="Arial"/>
                <a:ea typeface="Arial"/>
                <a:cs typeface="Arial"/>
                <a:sym typeface="Arial"/>
              </a:rPr>
              <a:t>DBNet Alert</a:t>
            </a:r>
          </a:p>
          <a:p>
            <a:pPr marL="742950" marR="0" lvl="1" indent="-285750" algn="l" rtl="0">
              <a:spcBef>
                <a:spcPts val="400"/>
              </a:spcBef>
              <a:spcAft>
                <a:spcPts val="0"/>
              </a:spcAft>
              <a:buClr>
                <a:schemeClr val="dk1"/>
              </a:buClr>
              <a:buSzPct val="100000"/>
              <a:buFont typeface="Arial"/>
              <a:buChar char="–"/>
            </a:pPr>
            <a:r>
              <a:rPr lang="en-US" sz="2000" b="0" i="0" u="none" strike="noStrike" cap="none" baseline="0">
                <a:solidFill>
                  <a:schemeClr val="dk1"/>
                </a:solidFill>
                <a:latin typeface="Arial"/>
                <a:ea typeface="Arial"/>
                <a:cs typeface="Arial"/>
                <a:sym typeface="Arial"/>
              </a:rPr>
              <a:t>Dbn_alert: YYYY-mm-ddTHH:MM:SS MDLFCST ETSSBULL ${job} ${pcom}/${our_dir}/etss.tCCz.bull_tar</a:t>
            </a:r>
          </a:p>
          <a:p>
            <a:pPr marL="342900" marR="0" lvl="0" indent="-190500" algn="l" rtl="0">
              <a:spcBef>
                <a:spcPts val="480"/>
              </a:spcBef>
              <a:spcAft>
                <a:spcPts val="0"/>
              </a:spcAft>
              <a:buClr>
                <a:schemeClr val="dk1"/>
              </a:buClr>
              <a:buFont typeface="Arial"/>
              <a:buNone/>
            </a:pPr>
            <a:endParaRPr sz="2400" b="0" i="0" u="none" strike="noStrike" cap="none" baseline="0">
              <a:solidFill>
                <a:schemeClr val="dk1"/>
              </a:solidFill>
              <a:latin typeface="Arial"/>
              <a:ea typeface="Arial"/>
              <a:cs typeface="Arial"/>
              <a:sym typeface="Arial"/>
            </a:endParaRP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3" name="Shape 273"/>
          <p:cNvSpPr txBox="1">
            <a:spLocks noGrp="1"/>
          </p:cNvSpPr>
          <p:nvPr>
            <p:ph type="title"/>
          </p:nvPr>
        </p:nvSpPr>
        <p:spPr>
          <a:xfrm>
            <a:off x="457200" y="76200"/>
            <a:ext cx="8229600" cy="9144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US" sz="3600" b="0" i="0" u="none" strike="noStrike" cap="none" baseline="0">
                <a:solidFill>
                  <a:schemeClr val="dk2"/>
                </a:solidFill>
                <a:latin typeface="Arial"/>
                <a:ea typeface="Arial"/>
                <a:cs typeface="Arial"/>
                <a:sym typeface="Arial"/>
              </a:rPr>
              <a:t>Repository</a:t>
            </a:r>
          </a:p>
        </p:txBody>
      </p:sp>
      <p:sp>
        <p:nvSpPr>
          <p:cNvPr id="274" name="Shape 274"/>
          <p:cNvSpPr txBox="1">
            <a:spLocks noGrp="1"/>
          </p:cNvSpPr>
          <p:nvPr>
            <p:ph type="body" idx="1"/>
          </p:nvPr>
        </p:nvSpPr>
        <p:spPr>
          <a:xfrm>
            <a:off x="457200" y="1143000"/>
            <a:ext cx="8229600" cy="5181600"/>
          </a:xfrm>
          <a:prstGeom prst="rect">
            <a:avLst/>
          </a:prstGeom>
          <a:noFill/>
          <a:ln>
            <a:noFill/>
          </a:ln>
        </p:spPr>
        <p:txBody>
          <a:bodyPr lIns="91425" tIns="45700" rIns="91425" bIns="45700" anchor="t" anchorCtr="0">
            <a:noAutofit/>
          </a:bodyPr>
          <a:lstStyle/>
          <a:p>
            <a:pPr marL="342900" marR="0" lvl="0" indent="-342900" algn="l" rtl="0">
              <a:spcBef>
                <a:spcPts val="0"/>
              </a:spcBef>
              <a:spcAft>
                <a:spcPts val="0"/>
              </a:spcAft>
              <a:buClr>
                <a:schemeClr val="dk1"/>
              </a:buClr>
              <a:buSzPct val="100000"/>
              <a:buFont typeface="Arial"/>
              <a:buChar char="•"/>
            </a:pPr>
            <a:r>
              <a:rPr lang="en-US" sz="2000" b="0" i="0" u="none" strike="noStrike" cap="none" baseline="0">
                <a:solidFill>
                  <a:schemeClr val="dk1"/>
                </a:solidFill>
                <a:latin typeface="Arial"/>
                <a:ea typeface="Arial"/>
                <a:cs typeface="Arial"/>
                <a:sym typeface="Arial"/>
              </a:rPr>
              <a:t>SVNs: </a:t>
            </a:r>
            <a:br>
              <a:rPr lang="en-US" sz="2000" b="0" i="0" u="none" strike="noStrike" cap="none" baseline="0">
                <a:solidFill>
                  <a:schemeClr val="dk1"/>
                </a:solidFill>
                <a:latin typeface="Arial"/>
                <a:ea typeface="Arial"/>
                <a:cs typeface="Arial"/>
                <a:sym typeface="Arial"/>
              </a:rPr>
            </a:br>
            <a:r>
              <a:rPr lang="en-US" sz="2000" b="0" i="0" u="sng" strike="noStrike" cap="none" baseline="0">
                <a:solidFill>
                  <a:schemeClr val="hlink"/>
                </a:solidFill>
                <a:latin typeface="Arial"/>
                <a:ea typeface="Arial"/>
                <a:cs typeface="Arial"/>
                <a:sym typeface="Arial"/>
                <a:hlinkClick r:id="rId3"/>
              </a:rPr>
              <a:t>https://vlab.ncep.noaa.gov/svn/etss/gfs_stormsurge/trunk</a:t>
            </a:r>
            <a:r>
              <a:rPr lang="en-US" sz="2000" b="0" i="0" u="none" strike="noStrike" cap="none" baseline="0">
                <a:solidFill>
                  <a:schemeClr val="dk1"/>
                </a:solidFill>
                <a:latin typeface="Arial"/>
                <a:ea typeface="Arial"/>
                <a:cs typeface="Arial"/>
                <a:sym typeface="Arial"/>
              </a:rPr>
              <a:t/>
            </a:r>
            <a:br>
              <a:rPr lang="en-US" sz="2000" b="0" i="0" u="none" strike="noStrike" cap="none" baseline="0">
                <a:solidFill>
                  <a:schemeClr val="dk1"/>
                </a:solidFill>
                <a:latin typeface="Arial"/>
                <a:ea typeface="Arial"/>
                <a:cs typeface="Arial"/>
                <a:sym typeface="Arial"/>
              </a:rPr>
            </a:br>
            <a:r>
              <a:rPr lang="en-US" sz="2000" b="0" i="0" u="sng" strike="noStrike" cap="none" baseline="0">
                <a:solidFill>
                  <a:schemeClr val="hlink"/>
                </a:solidFill>
                <a:latin typeface="Arial"/>
                <a:ea typeface="Arial"/>
                <a:cs typeface="Arial"/>
                <a:sym typeface="Arial"/>
                <a:hlinkClick r:id="rId4"/>
              </a:rPr>
              <a:t>https://vlab.ncep.noaa.gov/svn/etss/post.etsurge2.0/</a:t>
            </a:r>
            <a:r>
              <a:rPr lang="en-US" sz="2000" u="sng">
                <a:solidFill>
                  <a:srgbClr val="44969F"/>
                </a:solidFill>
              </a:rPr>
              <a:t>trunk</a:t>
            </a:r>
            <a:r>
              <a:rPr lang="en-US" sz="2000" b="0" i="0" u="sng" strike="noStrike" cap="none" baseline="0">
                <a:solidFill>
                  <a:srgbClr val="44969F"/>
                </a:solidFill>
                <a:latin typeface="Arial"/>
                <a:ea typeface="Arial"/>
                <a:cs typeface="Arial"/>
                <a:sym typeface="Arial"/>
              </a:rPr>
              <a:t/>
            </a:r>
            <a:br>
              <a:rPr lang="en-US" sz="2000" b="0" i="0" u="sng" strike="noStrike" cap="none" baseline="0">
                <a:solidFill>
                  <a:srgbClr val="44969F"/>
                </a:solidFill>
                <a:latin typeface="Arial"/>
                <a:ea typeface="Arial"/>
                <a:cs typeface="Arial"/>
                <a:sym typeface="Arial"/>
              </a:rPr>
            </a:br>
            <a:endParaRPr lang="en-US" sz="2000" b="0" i="0" u="sng" strike="noStrike" cap="none" baseline="0">
              <a:solidFill>
                <a:srgbClr val="44969F"/>
              </a:solidFill>
              <a:latin typeface="Arial"/>
              <a:ea typeface="Arial"/>
              <a:cs typeface="Arial"/>
              <a:sym typeface="Arial"/>
            </a:endParaRPr>
          </a:p>
          <a:p>
            <a:pPr marL="342900" marR="0" lvl="0" indent="-342900" algn="l" rtl="0">
              <a:spcBef>
                <a:spcPts val="400"/>
              </a:spcBef>
              <a:spcAft>
                <a:spcPts val="0"/>
              </a:spcAft>
              <a:buClr>
                <a:schemeClr val="dk1"/>
              </a:buClr>
              <a:buSzPct val="100000"/>
              <a:buFont typeface="Arial"/>
              <a:buChar char="•"/>
            </a:pPr>
            <a:r>
              <a:rPr lang="en-US" sz="2000" b="0" i="0" u="none" strike="noStrike" cap="none" baseline="0">
                <a:solidFill>
                  <a:schemeClr val="dk1"/>
                </a:solidFill>
                <a:latin typeface="Arial"/>
                <a:ea typeface="Arial"/>
                <a:cs typeface="Arial"/>
                <a:sym typeface="Arial"/>
              </a:rPr>
              <a:t>Project Pages: </a:t>
            </a:r>
            <a:br>
              <a:rPr lang="en-US" sz="2000" b="0" i="0" u="none" strike="noStrike" cap="none" baseline="0">
                <a:solidFill>
                  <a:schemeClr val="dk1"/>
                </a:solidFill>
                <a:latin typeface="Arial"/>
                <a:ea typeface="Arial"/>
                <a:cs typeface="Arial"/>
                <a:sym typeface="Arial"/>
              </a:rPr>
            </a:br>
            <a:r>
              <a:rPr lang="en-US" sz="2000" b="0" i="0" u="sng" strike="noStrike" cap="none" baseline="0">
                <a:solidFill>
                  <a:schemeClr val="hlink"/>
                </a:solidFill>
                <a:latin typeface="Arial"/>
                <a:ea typeface="Arial"/>
                <a:cs typeface="Arial"/>
                <a:sym typeface="Arial"/>
                <a:hlinkClick r:id="rId5"/>
              </a:rPr>
              <a:t>https://vlab.ncep.noaa.gov/redmine/projects/etss/repository/show/gfs_stormsurge</a:t>
            </a:r>
            <a:r>
              <a:rPr lang="en-US" sz="2000" b="0" i="0" u="none" strike="noStrike" cap="none" baseline="0">
                <a:solidFill>
                  <a:schemeClr val="dk1"/>
                </a:solidFill>
                <a:latin typeface="Arial"/>
                <a:ea typeface="Arial"/>
                <a:cs typeface="Arial"/>
                <a:sym typeface="Arial"/>
              </a:rPr>
              <a:t/>
            </a:r>
            <a:br>
              <a:rPr lang="en-US" sz="2000" b="0" i="0" u="none" strike="noStrike" cap="none" baseline="0">
                <a:solidFill>
                  <a:schemeClr val="dk1"/>
                </a:solidFill>
                <a:latin typeface="Arial"/>
                <a:ea typeface="Arial"/>
                <a:cs typeface="Arial"/>
                <a:sym typeface="Arial"/>
              </a:rPr>
            </a:br>
            <a:r>
              <a:rPr lang="en-US" sz="2000" b="0" i="0" u="sng" strike="noStrike" cap="none" baseline="0">
                <a:solidFill>
                  <a:schemeClr val="hlink"/>
                </a:solidFill>
                <a:latin typeface="Arial"/>
                <a:ea typeface="Arial"/>
                <a:cs typeface="Arial"/>
                <a:sym typeface="Arial"/>
                <a:hlinkClick r:id="rId6"/>
              </a:rPr>
              <a:t>https://vlab.ncep.noaa.gov/redmine/projects/etss/repository/show/post.etsurge2.0</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78"/>
        <p:cNvGrpSpPr/>
        <p:nvPr/>
      </p:nvGrpSpPr>
      <p:grpSpPr>
        <a:xfrm>
          <a:off x="0" y="0"/>
          <a:ext cx="0" cy="0"/>
          <a:chOff x="0" y="0"/>
          <a:chExt cx="0" cy="0"/>
        </a:xfrm>
      </p:grpSpPr>
      <p:sp>
        <p:nvSpPr>
          <p:cNvPr id="279" name="Shape 279"/>
          <p:cNvSpPr txBox="1">
            <a:spLocks noGrp="1"/>
          </p:cNvSpPr>
          <p:nvPr>
            <p:ph type="title"/>
          </p:nvPr>
        </p:nvSpPr>
        <p:spPr>
          <a:xfrm>
            <a:off x="457200" y="76200"/>
            <a:ext cx="8229600" cy="914400"/>
          </a:xfrm>
          <a:prstGeom prst="rect">
            <a:avLst/>
          </a:prstGeom>
        </p:spPr>
        <p:txBody>
          <a:bodyPr lIns="91425" tIns="91425" rIns="91425" bIns="91425" anchor="ctr" anchorCtr="0">
            <a:noAutofit/>
          </a:bodyPr>
          <a:lstStyle/>
          <a:p>
            <a:pPr>
              <a:spcBef>
                <a:spcPts val="0"/>
              </a:spcBef>
              <a:buNone/>
            </a:pPr>
            <a:r>
              <a:rPr lang="en-US" sz="3600"/>
              <a:t>Questions for the SPA</a:t>
            </a:r>
          </a:p>
        </p:txBody>
      </p:sp>
      <p:sp>
        <p:nvSpPr>
          <p:cNvPr id="280" name="Shape 280"/>
          <p:cNvSpPr txBox="1">
            <a:spLocks noGrp="1"/>
          </p:cNvSpPr>
          <p:nvPr>
            <p:ph type="body" idx="1"/>
          </p:nvPr>
        </p:nvSpPr>
        <p:spPr>
          <a:xfrm>
            <a:off x="457200" y="1143000"/>
            <a:ext cx="8229600" cy="51816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85"/>
        <p:cNvGrpSpPr/>
        <p:nvPr/>
      </p:nvGrpSpPr>
      <p:grpSpPr>
        <a:xfrm>
          <a:off x="0" y="0"/>
          <a:ext cx="0" cy="0"/>
          <a:chOff x="0" y="0"/>
          <a:chExt cx="0" cy="0"/>
        </a:xfrm>
      </p:grpSpPr>
      <p:sp>
        <p:nvSpPr>
          <p:cNvPr id="286" name="Shape 286"/>
          <p:cNvSpPr txBox="1">
            <a:spLocks noGrp="1"/>
          </p:cNvSpPr>
          <p:nvPr>
            <p:ph type="title"/>
          </p:nvPr>
        </p:nvSpPr>
        <p:spPr>
          <a:xfrm>
            <a:off x="457200" y="76200"/>
            <a:ext cx="8229600" cy="914400"/>
          </a:xfrm>
          <a:prstGeom prst="rect">
            <a:avLst/>
          </a:prstGeom>
        </p:spPr>
        <p:txBody>
          <a:bodyPr lIns="91425" tIns="91425" rIns="91425" bIns="91425" anchor="ctr" anchorCtr="0">
            <a:noAutofit/>
          </a:bodyPr>
          <a:lstStyle/>
          <a:p>
            <a:pPr>
              <a:spcBef>
                <a:spcPts val="0"/>
              </a:spcBef>
              <a:buNone/>
            </a:pPr>
            <a:r>
              <a:rPr lang="en-US" sz="3600">
                <a:solidFill>
                  <a:schemeClr val="dk1"/>
                </a:solidFill>
              </a:rPr>
              <a:t>Architecture ETSS1.5</a:t>
            </a:r>
          </a:p>
        </p:txBody>
      </p:sp>
      <p:sp>
        <p:nvSpPr>
          <p:cNvPr id="287" name="Shape 287"/>
          <p:cNvSpPr txBox="1">
            <a:spLocks noGrp="1"/>
          </p:cNvSpPr>
          <p:nvPr>
            <p:ph type="body" idx="1"/>
          </p:nvPr>
        </p:nvSpPr>
        <p:spPr>
          <a:xfrm>
            <a:off x="457200" y="1143000"/>
            <a:ext cx="8229600" cy="5181600"/>
          </a:xfrm>
          <a:prstGeom prst="rect">
            <a:avLst/>
          </a:prstGeom>
        </p:spPr>
        <p:txBody>
          <a:bodyPr lIns="91425" tIns="91425" rIns="91425" bIns="91425" anchor="t" anchorCtr="0">
            <a:noAutofit/>
          </a:bodyPr>
          <a:lstStyle/>
          <a:p>
            <a:pPr marL="0" lvl="0" indent="0" rtl="0">
              <a:lnSpc>
                <a:spcPct val="115000"/>
              </a:lnSpc>
              <a:spcBef>
                <a:spcPts val="300"/>
              </a:spcBef>
              <a:buClr>
                <a:schemeClr val="dk1"/>
              </a:buClr>
              <a:buSzPct val="91666"/>
              <a:buFont typeface="Arial"/>
              <a:buNone/>
            </a:pPr>
            <a:r>
              <a:rPr lang="en-US" sz="1200">
                <a:solidFill>
                  <a:schemeClr val="dk1"/>
                </a:solidFill>
                <a:latin typeface="Courier New"/>
                <a:ea typeface="Courier New"/>
                <a:cs typeface="Courier New"/>
                <a:sym typeface="Courier New"/>
              </a:rPr>
              <a:t>Data Source: /com/gfs/prod/gfs.${PDY}</a:t>
            </a:r>
          </a:p>
          <a:p>
            <a:pPr marL="0" lvl="0" indent="0" rtl="0">
              <a:lnSpc>
                <a:spcPct val="115000"/>
              </a:lnSpc>
              <a:spcBef>
                <a:spcPts val="300"/>
              </a:spcBef>
              <a:buClr>
                <a:schemeClr val="dk1"/>
              </a:buClr>
              <a:buSzPct val="91666"/>
              <a:buFont typeface="Arial"/>
              <a:buNone/>
            </a:pPr>
            <a:r>
              <a:rPr lang="en-US" sz="1200">
                <a:solidFill>
                  <a:schemeClr val="dk1"/>
                </a:solidFill>
                <a:latin typeface="Courier New"/>
                <a:ea typeface="Courier New"/>
                <a:cs typeface="Courier New"/>
                <a:sym typeface="Courier New"/>
              </a:rPr>
              <a:t>Data Destination: ${MDLTEST_DIR}/com/gfs/prod/gfs.${PDY}</a:t>
            </a:r>
          </a:p>
          <a:p>
            <a:pPr marL="0" lvl="0" indent="0" rtl="0">
              <a:lnSpc>
                <a:spcPct val="115000"/>
              </a:lnSpc>
              <a:spcBef>
                <a:spcPts val="300"/>
              </a:spcBef>
              <a:buClr>
                <a:schemeClr val="dk1"/>
              </a:buClr>
              <a:buSzPct val="91666"/>
              <a:buFont typeface="Arial"/>
              <a:buNone/>
            </a:pPr>
            <a:r>
              <a:rPr lang="en-US" sz="1200">
                <a:solidFill>
                  <a:schemeClr val="dk1"/>
                </a:solidFill>
                <a:latin typeface="Courier New"/>
                <a:ea typeface="Courier New"/>
                <a:cs typeface="Courier New"/>
                <a:sym typeface="Courier New"/>
              </a:rPr>
              <a:t>Model Working Directory: ${MDLTEST_DIR}/tmp</a:t>
            </a:r>
          </a:p>
          <a:p>
            <a:pPr marL="0" lvl="0" indent="0" rtl="0">
              <a:lnSpc>
                <a:spcPct val="115000"/>
              </a:lnSpc>
              <a:spcBef>
                <a:spcPts val="300"/>
              </a:spcBef>
              <a:buClr>
                <a:schemeClr val="dk1"/>
              </a:buClr>
              <a:buSzPct val="91666"/>
              <a:buFont typeface="Arial"/>
              <a:buNone/>
            </a:pPr>
            <a:r>
              <a:rPr lang="en-US" sz="1200">
                <a:solidFill>
                  <a:schemeClr val="dk1"/>
                </a:solidFill>
                <a:latin typeface="Courier New"/>
                <a:ea typeface="Courier New"/>
                <a:cs typeface="Courier New"/>
                <a:sym typeface="Courier New"/>
              </a:rPr>
              <a:t>MDLTEST_DIR: ~/etss1.5/work</a:t>
            </a:r>
          </a:p>
          <a:p>
            <a:pPr marL="0" lvl="0" indent="0" rtl="0">
              <a:lnSpc>
                <a:spcPct val="115000"/>
              </a:lnSpc>
              <a:spcBef>
                <a:spcPts val="300"/>
              </a:spcBef>
              <a:buClr>
                <a:schemeClr val="dk1"/>
              </a:buClr>
              <a:buSzPct val="91666"/>
              <a:buFont typeface="Arial"/>
              <a:buNone/>
            </a:pPr>
            <a:r>
              <a:rPr lang="en-US" sz="1200">
                <a:solidFill>
                  <a:schemeClr val="dk1"/>
                </a:solidFill>
                <a:latin typeface="Courier New"/>
                <a:ea typeface="Courier New"/>
                <a:cs typeface="Courier New"/>
                <a:sym typeface="Courier New"/>
              </a:rPr>
              <a:t>Step 0: “runETSS.sh YYYYMMDD XX”</a:t>
            </a:r>
          </a:p>
          <a:p>
            <a:pPr marL="0" lvl="0" indent="0" rtl="0">
              <a:lnSpc>
                <a:spcPct val="115000"/>
              </a:lnSpc>
              <a:spcBef>
                <a:spcPts val="300"/>
              </a:spcBef>
              <a:buClr>
                <a:schemeClr val="dk1"/>
              </a:buClr>
              <a:buSzPct val="91666"/>
              <a:buFont typeface="Arial"/>
              <a:buNone/>
            </a:pPr>
            <a:r>
              <a:rPr lang="en-US" sz="1200">
                <a:solidFill>
                  <a:schemeClr val="dk1"/>
                </a:solidFill>
                <a:latin typeface="Courier New"/>
                <a:ea typeface="Courier New"/>
                <a:cs typeface="Courier New"/>
                <a:sym typeface="Courier New"/>
              </a:rPr>
              <a:t>     a) Copy GFS input data from /com to ${MDLTEST_DIR}/com</a:t>
            </a:r>
          </a:p>
          <a:p>
            <a:pPr marL="0" lvl="0" indent="0" rtl="0">
              <a:lnSpc>
                <a:spcPct val="115000"/>
              </a:lnSpc>
              <a:spcBef>
                <a:spcPts val="300"/>
              </a:spcBef>
              <a:buClr>
                <a:schemeClr val="dk1"/>
              </a:buClr>
              <a:buSzPct val="91666"/>
              <a:buFont typeface="Arial"/>
              <a:buNone/>
            </a:pPr>
            <a:r>
              <a:rPr lang="en-US" sz="1200">
                <a:solidFill>
                  <a:schemeClr val="dk1"/>
                </a:solidFill>
                <a:latin typeface="Courier New"/>
                <a:ea typeface="Courier New"/>
                <a:cs typeface="Courier New"/>
                <a:sym typeface="Courier New"/>
              </a:rPr>
              <a:t>     b) Copy ETSS 1.0 output data from /pcom to ${MDLTEST_DIR}/pcom</a:t>
            </a:r>
          </a:p>
          <a:p>
            <a:pPr marL="0" lvl="0" indent="0" rtl="0">
              <a:lnSpc>
                <a:spcPct val="115000"/>
              </a:lnSpc>
              <a:spcBef>
                <a:spcPts val="300"/>
              </a:spcBef>
              <a:buClr>
                <a:schemeClr val="dk1"/>
              </a:buClr>
              <a:buSzPct val="91666"/>
              <a:buFont typeface="Arial"/>
              <a:buNone/>
            </a:pPr>
            <a:r>
              <a:rPr lang="en-US" sz="1200">
                <a:solidFill>
                  <a:schemeClr val="dk1"/>
                </a:solidFill>
                <a:latin typeface="Courier New"/>
                <a:ea typeface="Courier New"/>
                <a:cs typeface="Courier New"/>
                <a:sym typeface="Courier New"/>
              </a:rPr>
              <a:t>     c) Call myEcf/jgfs_stormsurge.ecf to call jobs/JGFS_STORMSURGE via bsub</a:t>
            </a:r>
          </a:p>
          <a:p>
            <a:pPr marL="0" lvl="0" indent="0" rtl="0">
              <a:lnSpc>
                <a:spcPct val="115000"/>
              </a:lnSpc>
              <a:spcBef>
                <a:spcPts val="300"/>
              </a:spcBef>
              <a:buClr>
                <a:schemeClr val="dk1"/>
              </a:buClr>
              <a:buSzPct val="91666"/>
              <a:buFont typeface="Arial"/>
              <a:buNone/>
            </a:pPr>
            <a:r>
              <a:rPr lang="en-US" sz="1200">
                <a:solidFill>
                  <a:schemeClr val="dk1"/>
                </a:solidFill>
                <a:latin typeface="Courier New"/>
                <a:ea typeface="Courier New"/>
                <a:cs typeface="Courier New"/>
                <a:sym typeface="Courier New"/>
              </a:rPr>
              <a:t>Step 1: jobs/JGFS_STORMSURGE</a:t>
            </a:r>
          </a:p>
          <a:p>
            <a:pPr marL="0" lvl="0" indent="0" rtl="0">
              <a:lnSpc>
                <a:spcPct val="115000"/>
              </a:lnSpc>
              <a:spcBef>
                <a:spcPts val="300"/>
              </a:spcBef>
              <a:buClr>
                <a:schemeClr val="dk1"/>
              </a:buClr>
              <a:buSzPct val="91666"/>
              <a:buFont typeface="Arial"/>
              <a:buNone/>
            </a:pPr>
            <a:r>
              <a:rPr lang="en-US" sz="1200">
                <a:solidFill>
                  <a:schemeClr val="dk1"/>
                </a:solidFill>
                <a:latin typeface="Courier New"/>
                <a:ea typeface="Courier New"/>
                <a:cs typeface="Courier New"/>
                <a:sym typeface="Courier New"/>
              </a:rPr>
              <a:t>     a) Set environment variables and call ‘mpirun.lsf scripts/exgfs_stormsurge.sh.ecf’</a:t>
            </a:r>
          </a:p>
          <a:p>
            <a:pPr marL="0" lvl="0" indent="0" rtl="0">
              <a:lnSpc>
                <a:spcPct val="115000"/>
              </a:lnSpc>
              <a:spcBef>
                <a:spcPts val="300"/>
              </a:spcBef>
              <a:buClr>
                <a:schemeClr val="dk1"/>
              </a:buClr>
              <a:buSzPct val="91666"/>
              <a:buFont typeface="Arial"/>
              <a:buNone/>
            </a:pPr>
            <a:r>
              <a:rPr lang="en-US" sz="1200">
                <a:solidFill>
                  <a:schemeClr val="dk1"/>
                </a:solidFill>
                <a:latin typeface="Courier New"/>
                <a:ea typeface="Courier New"/>
                <a:cs typeface="Courier New"/>
                <a:sym typeface="Courier New"/>
              </a:rPr>
              <a:t>Step 2: scripts/exgfs_stormsurge.sh.ecf “prepare GFS data step”</a:t>
            </a:r>
          </a:p>
          <a:p>
            <a:pPr marL="0" lvl="0" indent="0" rtl="0">
              <a:lnSpc>
                <a:spcPct val="115000"/>
              </a:lnSpc>
              <a:spcBef>
                <a:spcPts val="300"/>
              </a:spcBef>
              <a:buClr>
                <a:schemeClr val="dk1"/>
              </a:buClr>
              <a:buSzPct val="91666"/>
              <a:buFont typeface="Arial"/>
              <a:buNone/>
            </a:pPr>
            <a:r>
              <a:rPr lang="en-US" sz="1200">
                <a:solidFill>
                  <a:schemeClr val="dk1"/>
                </a:solidFill>
                <a:latin typeface="Courier New"/>
                <a:ea typeface="Courier New"/>
                <a:cs typeface="Courier New"/>
                <a:sym typeface="Courier New"/>
              </a:rPr>
              <a:t>  a) Prepare GRIB-2 0.5 degree resolution data before running extraction programs</a:t>
            </a:r>
          </a:p>
          <a:p>
            <a:pPr marL="0" lvl="0" indent="0" rtl="0">
              <a:lnSpc>
                <a:spcPct val="115000"/>
              </a:lnSpc>
              <a:spcBef>
                <a:spcPts val="300"/>
              </a:spcBef>
              <a:buClr>
                <a:schemeClr val="dk1"/>
              </a:buClr>
              <a:buSzPct val="91666"/>
              <a:buFont typeface="Arial"/>
              <a:buNone/>
            </a:pPr>
            <a:r>
              <a:rPr lang="en-US" sz="1200">
                <a:solidFill>
                  <a:schemeClr val="dk1"/>
                </a:solidFill>
                <a:latin typeface="Courier New"/>
                <a:ea typeface="Courier New"/>
                <a:cs typeface="Courier New"/>
                <a:sym typeface="Courier New"/>
              </a:rPr>
              <a:t>  b) Run mdl_c10_gen to extract past (60 hours)surface pressure, and wind vector</a:t>
            </a:r>
          </a:p>
          <a:p>
            <a:pPr marL="0" lvl="0" indent="0" rtl="0">
              <a:lnSpc>
                <a:spcPct val="115000"/>
              </a:lnSpc>
              <a:spcBef>
                <a:spcPts val="300"/>
              </a:spcBef>
              <a:buClr>
                <a:schemeClr val="dk1"/>
              </a:buClr>
              <a:buSzPct val="91666"/>
              <a:buFont typeface="Arial"/>
              <a:buNone/>
            </a:pPr>
            <a:r>
              <a:rPr lang="en-US" sz="1200">
                <a:solidFill>
                  <a:schemeClr val="dk1"/>
                </a:solidFill>
                <a:latin typeface="Courier New"/>
                <a:ea typeface="Courier New"/>
                <a:cs typeface="Courier New"/>
                <a:sym typeface="Courier New"/>
              </a:rPr>
              <a:t>     fields from GRIB-2 0.5 degree data for 6 extra-tropical basins</a:t>
            </a:r>
          </a:p>
          <a:p>
            <a:pPr marL="0" lvl="0" indent="0" rtl="0">
              <a:lnSpc>
                <a:spcPct val="115000"/>
              </a:lnSpc>
              <a:spcBef>
                <a:spcPts val="300"/>
              </a:spcBef>
              <a:buClr>
                <a:schemeClr val="dk1"/>
              </a:buClr>
              <a:buSzPct val="91666"/>
              <a:buFont typeface="Arial"/>
              <a:buNone/>
            </a:pPr>
            <a:r>
              <a:rPr lang="en-US" sz="1200">
                <a:solidFill>
                  <a:schemeClr val="dk1"/>
                </a:solidFill>
                <a:latin typeface="Courier New"/>
                <a:ea typeface="Courier New"/>
                <a:cs typeface="Courier New"/>
                <a:sym typeface="Courier New"/>
              </a:rPr>
              <a:t>  c) Run mdl_cy_puv10 to extract current and forecast(96 hours) surface pressure,</a:t>
            </a:r>
          </a:p>
          <a:p>
            <a:pPr>
              <a:spcBef>
                <a:spcPts val="0"/>
              </a:spcBef>
              <a:buNone/>
            </a:pPr>
            <a:r>
              <a:rPr lang="en-US" sz="1200">
                <a:solidFill>
                  <a:schemeClr val="dk1"/>
                </a:solidFill>
                <a:latin typeface="Courier New"/>
                <a:ea typeface="Courier New"/>
                <a:cs typeface="Courier New"/>
                <a:sym typeface="Courier New"/>
              </a:rPr>
              <a:t>     and wind vector fields from GRIB-2 0.5 degree data for 6 extra-tropical basins</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92"/>
        <p:cNvGrpSpPr/>
        <p:nvPr/>
      </p:nvGrpSpPr>
      <p:grpSpPr>
        <a:xfrm>
          <a:off x="0" y="0"/>
          <a:ext cx="0" cy="0"/>
          <a:chOff x="0" y="0"/>
          <a:chExt cx="0" cy="0"/>
        </a:xfrm>
      </p:grpSpPr>
      <p:sp>
        <p:nvSpPr>
          <p:cNvPr id="293" name="Shape 293"/>
          <p:cNvSpPr txBox="1">
            <a:spLocks noGrp="1"/>
          </p:cNvSpPr>
          <p:nvPr>
            <p:ph type="title"/>
          </p:nvPr>
        </p:nvSpPr>
        <p:spPr>
          <a:xfrm>
            <a:off x="457200" y="76200"/>
            <a:ext cx="8229600" cy="914400"/>
          </a:xfrm>
          <a:prstGeom prst="rect">
            <a:avLst/>
          </a:prstGeom>
        </p:spPr>
        <p:txBody>
          <a:bodyPr lIns="91425" tIns="91425" rIns="91425" bIns="91425" anchor="ctr" anchorCtr="0">
            <a:noAutofit/>
          </a:bodyPr>
          <a:lstStyle/>
          <a:p>
            <a:pPr>
              <a:spcBef>
                <a:spcPts val="0"/>
              </a:spcBef>
              <a:buNone/>
            </a:pPr>
            <a:r>
              <a:rPr lang="en-US" sz="3600">
                <a:solidFill>
                  <a:schemeClr val="dk1"/>
                </a:solidFill>
              </a:rPr>
              <a:t>Architecture ETSS</a:t>
            </a:r>
            <a:r>
              <a:rPr lang="en-US" sz="3600">
                <a:solidFill>
                  <a:srgbClr val="FF0000"/>
                </a:solidFill>
              </a:rPr>
              <a:t>2.0</a:t>
            </a:r>
          </a:p>
        </p:txBody>
      </p:sp>
      <p:sp>
        <p:nvSpPr>
          <p:cNvPr id="294" name="Shape 294"/>
          <p:cNvSpPr txBox="1">
            <a:spLocks noGrp="1"/>
          </p:cNvSpPr>
          <p:nvPr>
            <p:ph type="body" idx="1"/>
          </p:nvPr>
        </p:nvSpPr>
        <p:spPr>
          <a:xfrm>
            <a:off x="457200" y="1143000"/>
            <a:ext cx="8229600" cy="5181600"/>
          </a:xfrm>
          <a:prstGeom prst="rect">
            <a:avLst/>
          </a:prstGeom>
        </p:spPr>
        <p:txBody>
          <a:bodyPr lIns="91425" tIns="91425" rIns="91425" bIns="91425" anchor="t" anchorCtr="0">
            <a:noAutofit/>
          </a:bodyPr>
          <a:lstStyle/>
          <a:p>
            <a:pPr marL="0" lvl="0" indent="0" rtl="0">
              <a:lnSpc>
                <a:spcPct val="115000"/>
              </a:lnSpc>
              <a:spcBef>
                <a:spcPts val="300"/>
              </a:spcBef>
              <a:buClr>
                <a:schemeClr val="dk1"/>
              </a:buClr>
              <a:buSzPct val="91666"/>
              <a:buFont typeface="Arial"/>
              <a:buNone/>
            </a:pPr>
            <a:r>
              <a:rPr lang="en-US" sz="1200">
                <a:solidFill>
                  <a:schemeClr val="dk1"/>
                </a:solidFill>
                <a:latin typeface="Courier New"/>
                <a:ea typeface="Courier New"/>
                <a:cs typeface="Courier New"/>
                <a:sym typeface="Courier New"/>
              </a:rPr>
              <a:t>Data Source: /com/gfs/prod/gfs.${PDY}</a:t>
            </a:r>
          </a:p>
          <a:p>
            <a:pPr marL="0" lvl="0" indent="0" rtl="0">
              <a:lnSpc>
                <a:spcPct val="115000"/>
              </a:lnSpc>
              <a:spcBef>
                <a:spcPts val="300"/>
              </a:spcBef>
              <a:buClr>
                <a:schemeClr val="dk1"/>
              </a:buClr>
              <a:buSzPct val="91666"/>
              <a:buFont typeface="Arial"/>
              <a:buNone/>
            </a:pPr>
            <a:r>
              <a:rPr lang="en-US" sz="1200">
                <a:solidFill>
                  <a:schemeClr val="dk1"/>
                </a:solidFill>
                <a:latin typeface="Courier New"/>
                <a:ea typeface="Courier New"/>
                <a:cs typeface="Courier New"/>
                <a:sym typeface="Courier New"/>
              </a:rPr>
              <a:t>Data Destination: ${MDLTEST_DIR}/com/gfs/prod/gfs.${PDY}</a:t>
            </a:r>
          </a:p>
          <a:p>
            <a:pPr marL="0" lvl="0" indent="0" rtl="0">
              <a:lnSpc>
                <a:spcPct val="115000"/>
              </a:lnSpc>
              <a:spcBef>
                <a:spcPts val="300"/>
              </a:spcBef>
              <a:buClr>
                <a:schemeClr val="dk1"/>
              </a:buClr>
              <a:buSzPct val="91666"/>
              <a:buFont typeface="Arial"/>
              <a:buNone/>
            </a:pPr>
            <a:r>
              <a:rPr lang="en-US" sz="1200">
                <a:solidFill>
                  <a:schemeClr val="dk1"/>
                </a:solidFill>
                <a:latin typeface="Courier New"/>
                <a:ea typeface="Courier New"/>
                <a:cs typeface="Courier New"/>
                <a:sym typeface="Courier New"/>
              </a:rPr>
              <a:t>Model Working Directory: ${MDLTEST_DIR}/tmp</a:t>
            </a:r>
          </a:p>
          <a:p>
            <a:pPr marL="0" lvl="0" indent="0" rtl="0">
              <a:lnSpc>
                <a:spcPct val="115000"/>
              </a:lnSpc>
              <a:spcBef>
                <a:spcPts val="300"/>
              </a:spcBef>
              <a:buClr>
                <a:schemeClr val="dk1"/>
              </a:buClr>
              <a:buSzPct val="91666"/>
              <a:buFont typeface="Arial"/>
              <a:buNone/>
            </a:pPr>
            <a:r>
              <a:rPr lang="en-US" sz="1200">
                <a:solidFill>
                  <a:srgbClr val="FF0000"/>
                </a:solidFill>
                <a:latin typeface="Courier New"/>
                <a:ea typeface="Courier New"/>
                <a:cs typeface="Courier New"/>
                <a:sym typeface="Courier New"/>
              </a:rPr>
              <a:t>MDLTEST_DIR: ~/etss2.0/dev/work</a:t>
            </a:r>
          </a:p>
          <a:p>
            <a:pPr marL="0" lvl="0" indent="0" rtl="0">
              <a:lnSpc>
                <a:spcPct val="115000"/>
              </a:lnSpc>
              <a:spcBef>
                <a:spcPts val="300"/>
              </a:spcBef>
              <a:buClr>
                <a:schemeClr val="dk1"/>
              </a:buClr>
              <a:buSzPct val="91666"/>
              <a:buFont typeface="Arial"/>
              <a:buNone/>
            </a:pPr>
            <a:r>
              <a:rPr lang="en-US" sz="1200">
                <a:solidFill>
                  <a:schemeClr val="dk1"/>
                </a:solidFill>
                <a:latin typeface="Courier New"/>
                <a:ea typeface="Courier New"/>
                <a:cs typeface="Courier New"/>
                <a:sym typeface="Courier New"/>
              </a:rPr>
              <a:t>Step 0: “</a:t>
            </a:r>
            <a:r>
              <a:rPr lang="en-US" sz="1200">
                <a:solidFill>
                  <a:srgbClr val="FF0000"/>
                </a:solidFill>
                <a:latin typeface="Courier New"/>
                <a:ea typeface="Courier New"/>
                <a:cs typeface="Courier New"/>
                <a:sym typeface="Courier New"/>
              </a:rPr>
              <a:t>dev/runETSS.sh</a:t>
            </a:r>
            <a:r>
              <a:rPr lang="en-US" sz="1200">
                <a:solidFill>
                  <a:schemeClr val="dk1"/>
                </a:solidFill>
                <a:latin typeface="Courier New"/>
                <a:ea typeface="Courier New"/>
                <a:cs typeface="Courier New"/>
                <a:sym typeface="Courier New"/>
              </a:rPr>
              <a:t> YYYYMMDD XX”</a:t>
            </a:r>
          </a:p>
          <a:p>
            <a:pPr marL="0" lvl="0" indent="0" rtl="0">
              <a:lnSpc>
                <a:spcPct val="115000"/>
              </a:lnSpc>
              <a:spcBef>
                <a:spcPts val="300"/>
              </a:spcBef>
              <a:buClr>
                <a:schemeClr val="dk1"/>
              </a:buClr>
              <a:buSzPct val="91666"/>
              <a:buFont typeface="Arial"/>
              <a:buNone/>
            </a:pPr>
            <a:r>
              <a:rPr lang="en-US" sz="1200">
                <a:solidFill>
                  <a:schemeClr val="dk1"/>
                </a:solidFill>
                <a:latin typeface="Courier New"/>
                <a:ea typeface="Courier New"/>
                <a:cs typeface="Courier New"/>
                <a:sym typeface="Courier New"/>
              </a:rPr>
              <a:t>     a) Copy GFS input data from /com to ${MDLTEST_DIR}/com</a:t>
            </a:r>
          </a:p>
          <a:p>
            <a:pPr marL="0" lvl="0" indent="0" rtl="0">
              <a:lnSpc>
                <a:spcPct val="115000"/>
              </a:lnSpc>
              <a:spcBef>
                <a:spcPts val="300"/>
              </a:spcBef>
              <a:buClr>
                <a:schemeClr val="dk1"/>
              </a:buClr>
              <a:buSzPct val="91666"/>
              <a:buFont typeface="Arial"/>
              <a:buNone/>
            </a:pPr>
            <a:r>
              <a:rPr lang="en-US" sz="1200">
                <a:solidFill>
                  <a:schemeClr val="dk1"/>
                </a:solidFill>
                <a:latin typeface="Courier New"/>
                <a:ea typeface="Courier New"/>
                <a:cs typeface="Courier New"/>
                <a:sym typeface="Courier New"/>
              </a:rPr>
              <a:t>     b) Copy </a:t>
            </a:r>
            <a:r>
              <a:rPr lang="en-US" sz="1200">
                <a:solidFill>
                  <a:srgbClr val="FF0000"/>
                </a:solidFill>
                <a:latin typeface="Courier New"/>
                <a:ea typeface="Courier New"/>
                <a:cs typeface="Courier New"/>
                <a:sym typeface="Courier New"/>
              </a:rPr>
              <a:t>ETSS 1.5 </a:t>
            </a:r>
            <a:r>
              <a:rPr lang="en-US" sz="1200">
                <a:solidFill>
                  <a:schemeClr val="dk1"/>
                </a:solidFill>
                <a:latin typeface="Courier New"/>
                <a:ea typeface="Courier New"/>
                <a:cs typeface="Courier New"/>
                <a:sym typeface="Courier New"/>
              </a:rPr>
              <a:t>output data from /pcom to ${MDLTEST_DIR}/pcom</a:t>
            </a:r>
          </a:p>
          <a:p>
            <a:pPr marL="0" lvl="0" indent="0" rtl="0">
              <a:lnSpc>
                <a:spcPct val="115000"/>
              </a:lnSpc>
              <a:spcBef>
                <a:spcPts val="300"/>
              </a:spcBef>
              <a:buNone/>
            </a:pPr>
            <a:r>
              <a:rPr lang="en-US" sz="1200">
                <a:solidFill>
                  <a:schemeClr val="dk1"/>
                </a:solidFill>
                <a:latin typeface="Courier New"/>
                <a:ea typeface="Courier New"/>
                <a:cs typeface="Courier New"/>
                <a:sym typeface="Courier New"/>
              </a:rPr>
              <a:t>     c) Call </a:t>
            </a:r>
            <a:r>
              <a:rPr lang="en-US" sz="1200">
                <a:solidFill>
                  <a:srgbClr val="FF0000"/>
                </a:solidFill>
                <a:latin typeface="Courier New"/>
                <a:ea typeface="Courier New"/>
                <a:cs typeface="Courier New"/>
                <a:sym typeface="Courier New"/>
              </a:rPr>
              <a:t>dev/</a:t>
            </a:r>
            <a:r>
              <a:rPr lang="en-US" sz="1200">
                <a:solidFill>
                  <a:schemeClr val="dk1"/>
                </a:solidFill>
                <a:latin typeface="Courier New"/>
                <a:ea typeface="Courier New"/>
                <a:cs typeface="Courier New"/>
                <a:sym typeface="Courier New"/>
              </a:rPr>
              <a:t>myEcf/jgfs_stormsurge.ecf to call jobs/JGFS_STORMSURGE via bsub</a:t>
            </a:r>
          </a:p>
          <a:p>
            <a:pPr marL="0" lvl="0" indent="0" rtl="0">
              <a:lnSpc>
                <a:spcPct val="115000"/>
              </a:lnSpc>
              <a:spcBef>
                <a:spcPts val="300"/>
              </a:spcBef>
              <a:buNone/>
            </a:pPr>
            <a:r>
              <a:rPr lang="en-US" sz="1200">
                <a:solidFill>
                  <a:srgbClr val="FF0000"/>
                </a:solidFill>
                <a:latin typeface="Courier New"/>
                <a:ea typeface="Courier New"/>
                <a:cs typeface="Courier New"/>
                <a:sym typeface="Courier New"/>
              </a:rPr>
              <a:t>     d) Call ../../Postetss2.0/dev/runMe.sh to kickoff post etss2.0 run</a:t>
            </a:r>
          </a:p>
          <a:p>
            <a:pPr marL="0" lvl="0" indent="0" rtl="0">
              <a:lnSpc>
                <a:spcPct val="115000"/>
              </a:lnSpc>
              <a:spcBef>
                <a:spcPts val="300"/>
              </a:spcBef>
              <a:buClr>
                <a:schemeClr val="dk1"/>
              </a:buClr>
              <a:buSzPct val="91666"/>
              <a:buFont typeface="Arial"/>
              <a:buNone/>
            </a:pPr>
            <a:r>
              <a:rPr lang="en-US" sz="1200">
                <a:solidFill>
                  <a:schemeClr val="dk1"/>
                </a:solidFill>
                <a:latin typeface="Courier New"/>
                <a:ea typeface="Courier New"/>
                <a:cs typeface="Courier New"/>
                <a:sym typeface="Courier New"/>
              </a:rPr>
              <a:t>Step 1: jobs/JGFS_STORMSURGE</a:t>
            </a:r>
          </a:p>
          <a:p>
            <a:pPr marL="0" lvl="0" indent="0" rtl="0">
              <a:lnSpc>
                <a:spcPct val="115000"/>
              </a:lnSpc>
              <a:spcBef>
                <a:spcPts val="300"/>
              </a:spcBef>
              <a:buClr>
                <a:schemeClr val="dk1"/>
              </a:buClr>
              <a:buSzPct val="91666"/>
              <a:buFont typeface="Arial"/>
              <a:buNone/>
            </a:pPr>
            <a:r>
              <a:rPr lang="en-US" sz="1200">
                <a:solidFill>
                  <a:schemeClr val="dk1"/>
                </a:solidFill>
                <a:latin typeface="Courier New"/>
                <a:ea typeface="Courier New"/>
                <a:cs typeface="Courier New"/>
                <a:sym typeface="Courier New"/>
              </a:rPr>
              <a:t>     a) Set environment variables and call ‘mpirun.lsf scripts/exgfs_stormsurge.sh.ecf’</a:t>
            </a:r>
          </a:p>
          <a:p>
            <a:pPr marL="0" lvl="0" indent="0" rtl="0">
              <a:lnSpc>
                <a:spcPct val="115000"/>
              </a:lnSpc>
              <a:spcBef>
                <a:spcPts val="300"/>
              </a:spcBef>
              <a:buClr>
                <a:schemeClr val="dk1"/>
              </a:buClr>
              <a:buSzPct val="91666"/>
              <a:buFont typeface="Arial"/>
              <a:buNone/>
            </a:pPr>
            <a:r>
              <a:rPr lang="en-US" sz="1200">
                <a:solidFill>
                  <a:schemeClr val="dk1"/>
                </a:solidFill>
                <a:latin typeface="Courier New"/>
                <a:ea typeface="Courier New"/>
                <a:cs typeface="Courier New"/>
                <a:sym typeface="Courier New"/>
              </a:rPr>
              <a:t>Step 2: scripts/exgfs_stormsurge.sh.ecf “prepare GFS data step”</a:t>
            </a:r>
          </a:p>
          <a:p>
            <a:pPr marL="0" lvl="0" indent="0" rtl="0">
              <a:lnSpc>
                <a:spcPct val="115000"/>
              </a:lnSpc>
              <a:spcBef>
                <a:spcPts val="300"/>
              </a:spcBef>
              <a:buClr>
                <a:schemeClr val="dk1"/>
              </a:buClr>
              <a:buSzPct val="91666"/>
              <a:buFont typeface="Arial"/>
              <a:buNone/>
            </a:pPr>
            <a:r>
              <a:rPr lang="en-US" sz="1200">
                <a:solidFill>
                  <a:schemeClr val="dk1"/>
                </a:solidFill>
                <a:latin typeface="Courier New"/>
                <a:ea typeface="Courier New"/>
                <a:cs typeface="Courier New"/>
                <a:sym typeface="Courier New"/>
              </a:rPr>
              <a:t>  a) Prepare GRIB-2 0.5 degree resolution data before running extraction programs</a:t>
            </a:r>
          </a:p>
          <a:p>
            <a:pPr marL="0" lvl="0" indent="0" rtl="0">
              <a:lnSpc>
                <a:spcPct val="115000"/>
              </a:lnSpc>
              <a:spcBef>
                <a:spcPts val="300"/>
              </a:spcBef>
              <a:buClr>
                <a:schemeClr val="dk1"/>
              </a:buClr>
              <a:buSzPct val="91666"/>
              <a:buFont typeface="Arial"/>
              <a:buNone/>
            </a:pPr>
            <a:r>
              <a:rPr lang="en-US" sz="1200">
                <a:solidFill>
                  <a:schemeClr val="dk1"/>
                </a:solidFill>
                <a:latin typeface="Courier New"/>
                <a:ea typeface="Courier New"/>
                <a:cs typeface="Courier New"/>
                <a:sym typeface="Courier New"/>
              </a:rPr>
              <a:t>  b) Run mdl_c10_gen to extract past (60 hours)surface pressure, and wind vector</a:t>
            </a:r>
          </a:p>
          <a:p>
            <a:pPr marL="0" lvl="0" indent="0" rtl="0">
              <a:lnSpc>
                <a:spcPct val="115000"/>
              </a:lnSpc>
              <a:spcBef>
                <a:spcPts val="300"/>
              </a:spcBef>
              <a:buClr>
                <a:schemeClr val="dk1"/>
              </a:buClr>
              <a:buSzPct val="91666"/>
              <a:buFont typeface="Arial"/>
              <a:buNone/>
            </a:pPr>
            <a:r>
              <a:rPr lang="en-US" sz="1200">
                <a:solidFill>
                  <a:schemeClr val="dk1"/>
                </a:solidFill>
                <a:latin typeface="Courier New"/>
                <a:ea typeface="Courier New"/>
                <a:cs typeface="Courier New"/>
                <a:sym typeface="Courier New"/>
              </a:rPr>
              <a:t>     fields from GRIB-2 0.5 degree data for 6 extra-tropical basins and </a:t>
            </a:r>
            <a:r>
              <a:rPr lang="en-US" sz="1200">
                <a:solidFill>
                  <a:srgbClr val="FF0000"/>
                </a:solidFill>
                <a:latin typeface="Courier New"/>
                <a:ea typeface="Courier New"/>
                <a:cs typeface="Courier New"/>
                <a:sym typeface="Courier New"/>
              </a:rPr>
              <a:t>29 tropical </a:t>
            </a:r>
          </a:p>
          <a:p>
            <a:pPr marL="0" lvl="0" indent="0" rtl="0">
              <a:lnSpc>
                <a:spcPct val="115000"/>
              </a:lnSpc>
              <a:spcBef>
                <a:spcPts val="300"/>
              </a:spcBef>
              <a:buClr>
                <a:schemeClr val="dk1"/>
              </a:buClr>
              <a:buSzPct val="91666"/>
              <a:buFont typeface="Arial"/>
              <a:buNone/>
            </a:pPr>
            <a:r>
              <a:rPr lang="en-US" sz="1200">
                <a:solidFill>
                  <a:srgbClr val="FF0000"/>
                </a:solidFill>
                <a:latin typeface="Courier New"/>
                <a:ea typeface="Courier New"/>
                <a:cs typeface="Courier New"/>
                <a:sym typeface="Courier New"/>
              </a:rPr>
              <a:t>     basins</a:t>
            </a:r>
          </a:p>
          <a:p>
            <a:pPr marL="0" lvl="0" indent="0" rtl="0">
              <a:lnSpc>
                <a:spcPct val="115000"/>
              </a:lnSpc>
              <a:spcBef>
                <a:spcPts val="300"/>
              </a:spcBef>
              <a:buClr>
                <a:schemeClr val="dk1"/>
              </a:buClr>
              <a:buSzPct val="91666"/>
              <a:buFont typeface="Arial"/>
              <a:buNone/>
            </a:pPr>
            <a:r>
              <a:rPr lang="en-US" sz="1200">
                <a:solidFill>
                  <a:schemeClr val="dk1"/>
                </a:solidFill>
                <a:latin typeface="Courier New"/>
                <a:ea typeface="Courier New"/>
                <a:cs typeface="Courier New"/>
                <a:sym typeface="Courier New"/>
              </a:rPr>
              <a:t>  c) Run mdl_cy_puv10 to extract current and forecast(96 hours) surface pressure,</a:t>
            </a:r>
          </a:p>
          <a:p>
            <a:pPr marL="0" lvl="0" indent="0" rtl="0">
              <a:lnSpc>
                <a:spcPct val="115000"/>
              </a:lnSpc>
              <a:spcBef>
                <a:spcPts val="300"/>
              </a:spcBef>
              <a:buClr>
                <a:schemeClr val="dk1"/>
              </a:buClr>
              <a:buSzPct val="91666"/>
              <a:buFont typeface="Arial"/>
              <a:buNone/>
            </a:pPr>
            <a:r>
              <a:rPr lang="en-US" sz="1200">
                <a:solidFill>
                  <a:schemeClr val="dk1"/>
                </a:solidFill>
                <a:latin typeface="Courier New"/>
                <a:ea typeface="Courier New"/>
                <a:cs typeface="Courier New"/>
                <a:sym typeface="Courier New"/>
              </a:rPr>
              <a:t>     and wind vector fields from GRIB-2 0.5 degree data for 6 extra-tropical basins</a:t>
            </a:r>
          </a:p>
          <a:p>
            <a:pPr>
              <a:spcBef>
                <a:spcPts val="0"/>
              </a:spcBef>
              <a:buNone/>
            </a:pPr>
            <a:r>
              <a:rPr lang="en-US" sz="1200">
                <a:solidFill>
                  <a:schemeClr val="dk1"/>
                </a:solidFill>
                <a:latin typeface="Courier New"/>
                <a:ea typeface="Courier New"/>
                <a:cs typeface="Courier New"/>
                <a:sym typeface="Courier New"/>
              </a:rPr>
              <a:t>     and </a:t>
            </a:r>
            <a:r>
              <a:rPr lang="en-US" sz="1200">
                <a:solidFill>
                  <a:srgbClr val="FF0000"/>
                </a:solidFill>
                <a:latin typeface="Courier New"/>
                <a:ea typeface="Courier New"/>
                <a:cs typeface="Courier New"/>
                <a:sym typeface="Courier New"/>
              </a:rPr>
              <a:t>29 tropical basins</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99"/>
        <p:cNvGrpSpPr/>
        <p:nvPr/>
      </p:nvGrpSpPr>
      <p:grpSpPr>
        <a:xfrm>
          <a:off x="0" y="0"/>
          <a:ext cx="0" cy="0"/>
          <a:chOff x="0" y="0"/>
          <a:chExt cx="0" cy="0"/>
        </a:xfrm>
      </p:grpSpPr>
      <p:sp>
        <p:nvSpPr>
          <p:cNvPr id="300" name="Shape 300"/>
          <p:cNvSpPr txBox="1">
            <a:spLocks noGrp="1"/>
          </p:cNvSpPr>
          <p:nvPr>
            <p:ph type="title"/>
          </p:nvPr>
        </p:nvSpPr>
        <p:spPr>
          <a:xfrm>
            <a:off x="457200" y="76200"/>
            <a:ext cx="8229600" cy="9144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US" sz="3600" b="0" i="0" u="none" strike="noStrike" cap="none" baseline="0">
                <a:solidFill>
                  <a:schemeClr val="dk2"/>
                </a:solidFill>
                <a:latin typeface="Arial"/>
                <a:ea typeface="Arial"/>
                <a:cs typeface="Arial"/>
                <a:sym typeface="Arial"/>
              </a:rPr>
              <a:t>Architecture </a:t>
            </a:r>
            <a:r>
              <a:rPr lang="en-US" sz="3600" b="0" i="0" u="none" strike="noStrike" cap="none" baseline="0">
                <a:solidFill>
                  <a:schemeClr val="dk1"/>
                </a:solidFill>
                <a:latin typeface="Arial"/>
                <a:ea typeface="Arial"/>
                <a:cs typeface="Arial"/>
                <a:sym typeface="Arial"/>
              </a:rPr>
              <a:t>ETSS1.5</a:t>
            </a:r>
          </a:p>
        </p:txBody>
      </p:sp>
      <p:sp>
        <p:nvSpPr>
          <p:cNvPr id="301" name="Shape 301"/>
          <p:cNvSpPr txBox="1">
            <a:spLocks noGrp="1"/>
          </p:cNvSpPr>
          <p:nvPr>
            <p:ph type="body" idx="1"/>
          </p:nvPr>
        </p:nvSpPr>
        <p:spPr>
          <a:xfrm>
            <a:off x="457200" y="1143000"/>
            <a:ext cx="8229600" cy="51816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Step 3: scripts/exgfs_stormsurge.sh.ecf “run ETSS1.5 model step”</a:t>
            </a:r>
          </a:p>
          <a:p>
            <a:pPr marL="0" marR="0" lvl="0" indent="0" algn="l" rtl="0">
              <a:spcBef>
                <a:spcPts val="240"/>
              </a:spcBef>
              <a:spcAft>
                <a:spcPts val="0"/>
              </a:spcAft>
              <a:buClr>
                <a:schemeClr val="dk1"/>
              </a:buClr>
              <a:buFont typeface="Arial"/>
              <a:buNone/>
            </a:pPr>
            <a:endParaRPr sz="1200" b="0" i="0" u="none" strike="noStrike" cap="none" baseline="0">
              <a:solidFill>
                <a:schemeClr val="dk1"/>
              </a:solidFill>
              <a:latin typeface="Courier New"/>
              <a:ea typeface="Courier New"/>
              <a:cs typeface="Courier New"/>
              <a:sym typeface="Courier New"/>
            </a:endParaRP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a) Call ush/gfs_stormsurge_poe.sh assign 1 CPU to run extra-tropical storm surge </a:t>
            </a: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model in Gulf of Mexico basin and the other 1 CPU to run in other 5 basins.</a:t>
            </a:r>
          </a:p>
          <a:p>
            <a:pPr marL="0" marR="0" lvl="0" indent="0" algn="l" rtl="0">
              <a:spcBef>
                <a:spcPts val="240"/>
              </a:spcBef>
              <a:spcAft>
                <a:spcPts val="0"/>
              </a:spcAft>
              <a:buClr>
                <a:schemeClr val="dk1"/>
              </a:buClr>
              <a:buFont typeface="Arial"/>
              <a:buNone/>
            </a:pPr>
            <a:endParaRPr sz="1200" b="0" i="0" u="none" strike="noStrike" cap="none" baseline="0">
              <a:solidFill>
                <a:schemeClr val="dk1"/>
              </a:solidFill>
              <a:latin typeface="Courier New"/>
              <a:ea typeface="Courier New"/>
              <a:cs typeface="Courier New"/>
              <a:sym typeface="Courier New"/>
            </a:endParaRP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 Bi-linear interpolate Atmospheric forcing fields (surface pressure, and U and V </a:t>
            </a: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wind vector fields) from GFS 0.5 degree grids to SLOSH extra-tropical basin </a:t>
            </a: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grids</a:t>
            </a:r>
          </a:p>
          <a:p>
            <a:pPr marL="0" marR="0" lvl="0" indent="0" algn="l" rtl="0">
              <a:spcBef>
                <a:spcPts val="240"/>
              </a:spcBef>
              <a:spcAft>
                <a:spcPts val="0"/>
              </a:spcAft>
              <a:buClr>
                <a:schemeClr val="dk1"/>
              </a:buClr>
              <a:buFont typeface="Arial"/>
              <a:buNone/>
            </a:pPr>
            <a:endParaRPr sz="1200" b="0" i="0" u="none" strike="noStrike" cap="none" baseline="0">
              <a:solidFill>
                <a:schemeClr val="dk1"/>
              </a:solidFill>
              <a:latin typeface="Courier New"/>
              <a:ea typeface="Courier New"/>
              <a:cs typeface="Courier New"/>
              <a:sym typeface="Courier New"/>
            </a:endParaRP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 Generate surge archive files: 1)sshistory.${cyc}${bsn} (station output)</a:t>
            </a: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2)ssgrid.${cyc}${bsn} (whole domain)</a:t>
            </a:r>
          </a:p>
          <a:p>
            <a:pPr marL="342900" marR="0" lvl="0" indent="-266700" algn="l" rtl="0">
              <a:spcBef>
                <a:spcPts val="240"/>
              </a:spcBef>
              <a:spcAft>
                <a:spcPts val="0"/>
              </a:spcAft>
              <a:buClr>
                <a:schemeClr val="dk1"/>
              </a:buClr>
              <a:buFont typeface="Arial"/>
              <a:buNone/>
            </a:pPr>
            <a:endParaRPr sz="1200" b="0" i="0" u="none" strike="noStrike" cap="none" baseline="0">
              <a:solidFill>
                <a:schemeClr val="dk1"/>
              </a:solidFill>
              <a:latin typeface="Courier New"/>
              <a:ea typeface="Courier New"/>
              <a:cs typeface="Courier New"/>
              <a:sym typeface="Courier New"/>
            </a:endParaRP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05"/>
        <p:cNvGrpSpPr/>
        <p:nvPr/>
      </p:nvGrpSpPr>
      <p:grpSpPr>
        <a:xfrm>
          <a:off x="0" y="0"/>
          <a:ext cx="0" cy="0"/>
          <a:chOff x="0" y="0"/>
          <a:chExt cx="0" cy="0"/>
        </a:xfrm>
      </p:grpSpPr>
      <p:sp>
        <p:nvSpPr>
          <p:cNvPr id="306" name="Shape 306"/>
          <p:cNvSpPr txBox="1">
            <a:spLocks noGrp="1"/>
          </p:cNvSpPr>
          <p:nvPr>
            <p:ph type="title"/>
          </p:nvPr>
        </p:nvSpPr>
        <p:spPr>
          <a:xfrm>
            <a:off x="457200" y="76200"/>
            <a:ext cx="8229600" cy="9144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US" sz="3600" b="0" i="0" u="none" strike="noStrike" cap="none" baseline="0">
                <a:solidFill>
                  <a:schemeClr val="dk2"/>
                </a:solidFill>
                <a:latin typeface="Arial"/>
                <a:ea typeface="Arial"/>
                <a:cs typeface="Arial"/>
                <a:sym typeface="Arial"/>
              </a:rPr>
              <a:t>Architecture ETSS</a:t>
            </a:r>
            <a:r>
              <a:rPr lang="en-US" sz="3600" b="0" i="0" u="none" strike="noStrike" cap="none" baseline="0">
                <a:solidFill>
                  <a:srgbClr val="FF0000"/>
                </a:solidFill>
                <a:latin typeface="Arial"/>
                <a:ea typeface="Arial"/>
                <a:cs typeface="Arial"/>
                <a:sym typeface="Arial"/>
              </a:rPr>
              <a:t>2.0</a:t>
            </a:r>
          </a:p>
        </p:txBody>
      </p:sp>
      <p:sp>
        <p:nvSpPr>
          <p:cNvPr id="307" name="Shape 307"/>
          <p:cNvSpPr txBox="1">
            <a:spLocks noGrp="1"/>
          </p:cNvSpPr>
          <p:nvPr>
            <p:ph type="body" idx="1"/>
          </p:nvPr>
        </p:nvSpPr>
        <p:spPr>
          <a:xfrm>
            <a:off x="457200" y="1143000"/>
            <a:ext cx="8229600" cy="51816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Step 3: scripts/exgfs_stormsurge.sh.ecf “run </a:t>
            </a:r>
            <a:r>
              <a:rPr lang="en-US" sz="1200" b="0" i="0" u="none" strike="noStrike" cap="none" baseline="0">
                <a:solidFill>
                  <a:srgbClr val="FF0000"/>
                </a:solidFill>
                <a:latin typeface="Courier New"/>
                <a:ea typeface="Courier New"/>
                <a:cs typeface="Courier New"/>
                <a:sym typeface="Courier New"/>
              </a:rPr>
              <a:t>ETSS2.0</a:t>
            </a:r>
            <a:r>
              <a:rPr lang="en-US" sz="1200" b="0" i="0" u="none" strike="noStrike" cap="none" baseline="0">
                <a:solidFill>
                  <a:schemeClr val="dk1"/>
                </a:solidFill>
                <a:latin typeface="Courier New"/>
                <a:ea typeface="Courier New"/>
                <a:cs typeface="Courier New"/>
                <a:sym typeface="Courier New"/>
              </a:rPr>
              <a:t> model step”</a:t>
            </a:r>
          </a:p>
          <a:p>
            <a:pPr marL="0" marR="0" lvl="0" indent="0" algn="l" rtl="0">
              <a:spcBef>
                <a:spcPts val="240"/>
              </a:spcBef>
              <a:spcAft>
                <a:spcPts val="0"/>
              </a:spcAft>
              <a:buClr>
                <a:schemeClr val="dk1"/>
              </a:buClr>
              <a:buFont typeface="Arial"/>
              <a:buNone/>
            </a:pPr>
            <a:endParaRPr sz="1200" b="0" i="0" u="none" strike="noStrike" cap="none" baseline="0">
              <a:solidFill>
                <a:schemeClr val="dk1"/>
              </a:solidFill>
              <a:latin typeface="Courier New"/>
              <a:ea typeface="Courier New"/>
              <a:cs typeface="Courier New"/>
              <a:sym typeface="Courier New"/>
            </a:endParaRP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a) </a:t>
            </a:r>
            <a:r>
              <a:rPr lang="en-US" sz="1200" b="0" i="0" u="none" strike="noStrike" cap="none" baseline="0">
                <a:solidFill>
                  <a:srgbClr val="FF0000"/>
                </a:solidFill>
                <a:latin typeface="Courier New"/>
                <a:ea typeface="Courier New"/>
                <a:cs typeface="Courier New"/>
                <a:sym typeface="Courier New"/>
              </a:rPr>
              <a:t>Call ush/gfs_stormsurge_poe.sh assign 6 CPU to run extra-tropical storm surge </a:t>
            </a:r>
          </a:p>
          <a:p>
            <a:pPr marL="0" marR="0" lvl="0" indent="0" algn="l" rtl="0">
              <a:spcBef>
                <a:spcPts val="240"/>
              </a:spcBef>
              <a:spcAft>
                <a:spcPts val="0"/>
              </a:spcAft>
              <a:buClr>
                <a:srgbClr val="FF0000"/>
              </a:buClr>
              <a:buSzPct val="25000"/>
              <a:buFont typeface="Courier New"/>
              <a:buNone/>
            </a:pPr>
            <a:r>
              <a:rPr lang="en-US" sz="1200" b="0" i="0" u="none" strike="noStrike" cap="none" baseline="0">
                <a:solidFill>
                  <a:srgbClr val="FF0000"/>
                </a:solidFill>
                <a:latin typeface="Courier New"/>
                <a:ea typeface="Courier New"/>
                <a:cs typeface="Courier New"/>
                <a:sym typeface="Courier New"/>
              </a:rPr>
              <a:t>     model in 6 extra-tropical basins and then call ush/gfs_stormsurge_nest_poe.sh    </a:t>
            </a:r>
          </a:p>
          <a:p>
            <a:pPr marL="0" marR="0" lvl="0" indent="0" algn="l" rtl="0">
              <a:spcBef>
                <a:spcPts val="240"/>
              </a:spcBef>
              <a:spcAft>
                <a:spcPts val="0"/>
              </a:spcAft>
              <a:buClr>
                <a:srgbClr val="FF0000"/>
              </a:buClr>
              <a:buSzPct val="25000"/>
              <a:buFont typeface="Courier New"/>
              <a:buNone/>
            </a:pPr>
            <a:r>
              <a:rPr lang="en-US" sz="1200" b="0" i="0" u="none" strike="noStrike" cap="none" baseline="0">
                <a:solidFill>
                  <a:srgbClr val="FF0000"/>
                </a:solidFill>
                <a:latin typeface="Courier New"/>
                <a:ea typeface="Courier New"/>
                <a:cs typeface="Courier New"/>
                <a:sym typeface="Courier New"/>
              </a:rPr>
              <a:t>     assign 6 CPU to run extra-tropical storm surge in 29 tropical basins using nesting </a:t>
            </a:r>
          </a:p>
          <a:p>
            <a:pPr marL="0" marR="0" lvl="0" indent="0" algn="l" rtl="0">
              <a:spcBef>
                <a:spcPts val="240"/>
              </a:spcBef>
              <a:spcAft>
                <a:spcPts val="0"/>
              </a:spcAft>
              <a:buClr>
                <a:srgbClr val="FF0000"/>
              </a:buClr>
              <a:buSzPct val="25000"/>
              <a:buFont typeface="Courier New"/>
              <a:buNone/>
            </a:pPr>
            <a:r>
              <a:rPr lang="en-US" sz="1200" b="0" i="0" u="none" strike="noStrike" cap="none" baseline="0">
                <a:solidFill>
                  <a:srgbClr val="FF0000"/>
                </a:solidFill>
                <a:latin typeface="Courier New"/>
                <a:ea typeface="Courier New"/>
                <a:cs typeface="Courier New"/>
                <a:sym typeface="Courier New"/>
              </a:rPr>
              <a:t>     boundary outputted from the previous runs in extra-tropical basins.</a:t>
            </a:r>
          </a:p>
          <a:p>
            <a:pPr marL="0" marR="0" lvl="0" indent="0" algn="l" rtl="0">
              <a:spcBef>
                <a:spcPts val="240"/>
              </a:spcBef>
              <a:spcAft>
                <a:spcPts val="0"/>
              </a:spcAft>
              <a:buClr>
                <a:schemeClr val="dk1"/>
              </a:buClr>
              <a:buFont typeface="Arial"/>
              <a:buNone/>
            </a:pPr>
            <a:endParaRPr sz="1200" b="0" i="0" u="none" strike="noStrike" cap="none" baseline="0">
              <a:solidFill>
                <a:schemeClr val="dk1"/>
              </a:solidFill>
              <a:latin typeface="Courier New"/>
              <a:ea typeface="Courier New"/>
              <a:cs typeface="Courier New"/>
              <a:sym typeface="Courier New"/>
            </a:endParaRP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 Bi-linear interpolate Atmospheric forcing fields (surface pressure, and U and V </a:t>
            </a: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wind vector fields) from GFS 0.5 degree</a:t>
            </a:r>
            <a:r>
              <a:rPr lang="en-US" sz="1200" b="0" i="0" u="none" strike="noStrike" cap="none" baseline="0">
                <a:solidFill>
                  <a:srgbClr val="FF0000"/>
                </a:solidFill>
                <a:latin typeface="Courier New"/>
                <a:ea typeface="Courier New"/>
                <a:cs typeface="Courier New"/>
                <a:sym typeface="Courier New"/>
              </a:rPr>
              <a:t> </a:t>
            </a:r>
            <a:r>
              <a:rPr lang="en-US" sz="1200" b="0" i="0" u="none" strike="noStrike" cap="none" baseline="0">
                <a:solidFill>
                  <a:schemeClr val="dk1"/>
                </a:solidFill>
                <a:latin typeface="Courier New"/>
                <a:ea typeface="Courier New"/>
                <a:cs typeface="Courier New"/>
                <a:sym typeface="Courier New"/>
              </a:rPr>
              <a:t>grids to SLOSH extra-tropical </a:t>
            </a:r>
            <a:r>
              <a:rPr lang="en-US" sz="1200" b="0" i="0" u="none" strike="noStrike" cap="none" baseline="0">
                <a:solidFill>
                  <a:srgbClr val="FF0000"/>
                </a:solidFill>
                <a:latin typeface="Courier New"/>
                <a:ea typeface="Courier New"/>
                <a:cs typeface="Courier New"/>
                <a:sym typeface="Courier New"/>
              </a:rPr>
              <a:t>and tropical </a:t>
            </a: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rgbClr val="FF0000"/>
                </a:solidFill>
                <a:latin typeface="Courier New"/>
                <a:ea typeface="Courier New"/>
                <a:cs typeface="Courier New"/>
                <a:sym typeface="Courier New"/>
              </a:rPr>
              <a:t>     basin grids</a:t>
            </a:r>
          </a:p>
          <a:p>
            <a:pPr marL="0" marR="0" lvl="0" indent="0" algn="l" rtl="0">
              <a:spcBef>
                <a:spcPts val="240"/>
              </a:spcBef>
              <a:spcAft>
                <a:spcPts val="0"/>
              </a:spcAft>
              <a:buClr>
                <a:schemeClr val="dk1"/>
              </a:buClr>
              <a:buFont typeface="Arial"/>
              <a:buNone/>
            </a:pPr>
            <a:endParaRPr sz="1200" b="0" i="0" u="none" strike="noStrike" cap="none" baseline="0">
              <a:solidFill>
                <a:schemeClr val="dk1"/>
              </a:solidFill>
              <a:latin typeface="Courier New"/>
              <a:ea typeface="Courier New"/>
              <a:cs typeface="Courier New"/>
              <a:sym typeface="Courier New"/>
            </a:endParaRP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 Generate surge archive files: 1)sshistory.${cyc}${bsn} (station output)</a:t>
            </a: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2)ssgrid.${cyc}${bsn} (whole domain)</a:t>
            </a:r>
          </a:p>
          <a:p>
            <a:pPr marL="342900" marR="0" lvl="0" indent="-266700" algn="l" rtl="0">
              <a:spcBef>
                <a:spcPts val="240"/>
              </a:spcBef>
              <a:spcAft>
                <a:spcPts val="0"/>
              </a:spcAft>
              <a:buClr>
                <a:schemeClr val="dk1"/>
              </a:buClr>
              <a:buFont typeface="Arial"/>
              <a:buNone/>
            </a:pPr>
            <a:endParaRPr sz="1200" b="0" i="0" u="none" strike="noStrike" cap="none" baseline="0">
              <a:solidFill>
                <a:schemeClr val="dk1"/>
              </a:solidFill>
              <a:latin typeface="Courier New"/>
              <a:ea typeface="Courier New"/>
              <a:cs typeface="Courier New"/>
              <a:sym typeface="Courier New"/>
            </a:endParaRP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11"/>
        <p:cNvGrpSpPr/>
        <p:nvPr/>
      </p:nvGrpSpPr>
      <p:grpSpPr>
        <a:xfrm>
          <a:off x="0" y="0"/>
          <a:ext cx="0" cy="0"/>
          <a:chOff x="0" y="0"/>
          <a:chExt cx="0" cy="0"/>
        </a:xfrm>
      </p:grpSpPr>
      <p:sp>
        <p:nvSpPr>
          <p:cNvPr id="312" name="Shape 312"/>
          <p:cNvSpPr txBox="1">
            <a:spLocks noGrp="1"/>
          </p:cNvSpPr>
          <p:nvPr>
            <p:ph type="title"/>
          </p:nvPr>
        </p:nvSpPr>
        <p:spPr>
          <a:xfrm>
            <a:off x="457200" y="76200"/>
            <a:ext cx="8229600" cy="9144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US" sz="3600" b="0" i="0" u="none" strike="noStrike" cap="none" baseline="0">
                <a:solidFill>
                  <a:schemeClr val="dk2"/>
                </a:solidFill>
                <a:latin typeface="Arial"/>
                <a:ea typeface="Arial"/>
                <a:cs typeface="Arial"/>
                <a:sym typeface="Arial"/>
              </a:rPr>
              <a:t>Architecture </a:t>
            </a:r>
            <a:r>
              <a:rPr lang="en-US" sz="3600" b="0" i="0" u="none" strike="noStrike" cap="none" baseline="0">
                <a:solidFill>
                  <a:schemeClr val="dk1"/>
                </a:solidFill>
                <a:latin typeface="Arial"/>
                <a:ea typeface="Arial"/>
                <a:cs typeface="Arial"/>
                <a:sym typeface="Arial"/>
              </a:rPr>
              <a:t>ETSS1.5</a:t>
            </a:r>
          </a:p>
        </p:txBody>
      </p:sp>
      <p:sp>
        <p:nvSpPr>
          <p:cNvPr id="313" name="Shape 313"/>
          <p:cNvSpPr txBox="1">
            <a:spLocks noGrp="1"/>
          </p:cNvSpPr>
          <p:nvPr>
            <p:ph type="body" idx="1"/>
          </p:nvPr>
        </p:nvSpPr>
        <p:spPr>
          <a:xfrm>
            <a:off x="457200" y="1143000"/>
            <a:ext cx="8229600" cy="54102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Step 4: scripts/exgfs_stormsurge.sh.ecf “post processing output data step”</a:t>
            </a:r>
          </a:p>
          <a:p>
            <a:pPr marL="0" marR="0" lvl="0" indent="0" algn="l" rtl="0">
              <a:spcBef>
                <a:spcPts val="240"/>
              </a:spcBef>
              <a:spcAft>
                <a:spcPts val="0"/>
              </a:spcAft>
              <a:buClr>
                <a:schemeClr val="dk1"/>
              </a:buClr>
              <a:buFont typeface="Arial"/>
              <a:buNone/>
            </a:pPr>
            <a:endParaRPr sz="1200" b="0" i="0" u="none" strike="noStrike" cap="none" baseline="0">
              <a:solidFill>
                <a:schemeClr val="dk1"/>
              </a:solidFill>
              <a:latin typeface="Courier New"/>
              <a:ea typeface="Courier New"/>
              <a:cs typeface="Courier New"/>
              <a:sym typeface="Courier New"/>
            </a:endParaRPr>
          </a:p>
          <a:p>
            <a:pPr marL="0" marR="0" lvl="0" indent="0" algn="l" rtl="0">
              <a:spcBef>
                <a:spcPts val="240"/>
              </a:spcBef>
              <a:spcAft>
                <a:spcPts val="0"/>
              </a:spcAft>
              <a:buClr>
                <a:schemeClr val="dk1"/>
              </a:buClr>
              <a:buFont typeface="Arial"/>
              <a:buNone/>
            </a:pPr>
            <a:endParaRPr sz="1200" b="0" i="0" u="none" strike="noStrike" cap="none" baseline="0">
              <a:solidFill>
                <a:schemeClr val="dk1"/>
              </a:solidFill>
              <a:latin typeface="Courier New"/>
              <a:ea typeface="Courier New"/>
              <a:cs typeface="Courier New"/>
              <a:sym typeface="Courier New"/>
            </a:endParaRP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a) Run program mdl_mdlsurge to extract storm surge output at stations     </a:t>
            </a: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sshistory.${cyc}${bsn} to AFOS format output mdlsurge.${cyc}{bsn}</a:t>
            </a:r>
          </a:p>
          <a:p>
            <a:pPr marL="0" marR="0" lvl="0" indent="0" algn="l" rtl="0">
              <a:spcBef>
                <a:spcPts val="240"/>
              </a:spcBef>
              <a:spcAft>
                <a:spcPts val="0"/>
              </a:spcAft>
              <a:buClr>
                <a:schemeClr val="dk1"/>
              </a:buClr>
              <a:buFont typeface="Arial"/>
              <a:buNone/>
            </a:pPr>
            <a:endParaRPr sz="1200" b="0" i="0" u="none" strike="noStrike" cap="none" baseline="0">
              <a:solidFill>
                <a:schemeClr val="dk1"/>
              </a:solidFill>
              <a:latin typeface="Courier New"/>
              <a:ea typeface="Courier New"/>
              <a:cs typeface="Courier New"/>
              <a:sym typeface="Courier New"/>
            </a:endParaRP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b) Run program mdl_gridmerge and mdl_gridmerge_2.5km to merge grids</a:t>
            </a:r>
          </a:p>
          <a:p>
            <a:pPr marL="0" marR="0" lvl="0" indent="0" algn="l" rtl="0">
              <a:spcBef>
                <a:spcPts val="240"/>
              </a:spcBef>
              <a:spcAft>
                <a:spcPts val="0"/>
              </a:spcAft>
              <a:buClr>
                <a:schemeClr val="dk1"/>
              </a:buClr>
              <a:buFont typeface="Arial"/>
              <a:buNone/>
            </a:pPr>
            <a:endParaRPr sz="1200" b="0" i="0" u="none" strike="noStrike" cap="none" baseline="0">
              <a:solidFill>
                <a:schemeClr val="dk1"/>
              </a:solidFill>
              <a:latin typeface="Courier New"/>
              <a:ea typeface="Courier New"/>
              <a:cs typeface="Courier New"/>
              <a:sym typeface="Courier New"/>
            </a:endParaRP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=&gt; 3 Alaska area basins (ssgrid.${cyc}a,ssgrid.${cyc}z and ssgrid.${cyc}k) are </a:t>
            </a: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merged to GRIB-2 NDFD Alaska grids:</a:t>
            </a: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6 km NDFD Alaska grids mdlsurgegrid.${cyc}ala (mdl_gridmerge)</a:t>
            </a: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3 km NDFD Alaska grids mdlsurgegrid.3km.${cyc}ala (mdl_gridmerge_2.5km)</a:t>
            </a: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 need mask files: parm/mask_alaska_6km.bin (6 km resolution)</a:t>
            </a: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parm/mdl_etalaska.bin (3 km resolution)</a:t>
            </a:r>
          </a:p>
          <a:p>
            <a:pPr marL="0" marR="0" lvl="0" indent="0" algn="l" rtl="0">
              <a:spcBef>
                <a:spcPts val="240"/>
              </a:spcBef>
              <a:spcAft>
                <a:spcPts val="0"/>
              </a:spcAft>
              <a:buClr>
                <a:schemeClr val="dk1"/>
              </a:buClr>
              <a:buFont typeface="Arial"/>
              <a:buNone/>
            </a:pPr>
            <a:endParaRPr sz="1200" b="0" i="0" u="none" strike="noStrike" cap="none" baseline="0">
              <a:solidFill>
                <a:schemeClr val="dk1"/>
              </a:solidFill>
              <a:latin typeface="Courier New"/>
              <a:ea typeface="Courier New"/>
              <a:cs typeface="Courier New"/>
              <a:sym typeface="Courier New"/>
            </a:endParaRP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=&gt; 3 CONUS area basins (ssgrid.${cyc}e,ssgrid.${cyc}g and ssgrid.${cyc}w) are </a:t>
            </a: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merged to GRIB-2 NDFD CONUS grids:</a:t>
            </a: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5 km NDFD CONUS grids mdlsurgegrid.${cyc}con (mdl_gridmerge) </a:t>
            </a: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2.5 km NDFD CONUS grids mdlsurgegrid.2.5km.${cyc}con (mdl_gridmerge_2.5km)</a:t>
            </a: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a:t>
            </a:r>
            <a:r>
              <a:rPr lang="en-US" sz="1200" b="1" i="0" u="none" strike="noStrike" cap="none" baseline="0">
                <a:solidFill>
                  <a:schemeClr val="dk1"/>
                </a:solidFill>
                <a:latin typeface="Courier New"/>
                <a:ea typeface="Courier New"/>
                <a:cs typeface="Courier New"/>
                <a:sym typeface="Courier New"/>
              </a:rPr>
              <a:t>       </a:t>
            </a:r>
            <a:r>
              <a:rPr lang="en-US" sz="1200" b="0" i="0" u="none" strike="noStrike" cap="none" baseline="0">
                <a:solidFill>
                  <a:schemeClr val="dk1"/>
                </a:solidFill>
                <a:latin typeface="Courier New"/>
                <a:ea typeface="Courier New"/>
                <a:cs typeface="Courier New"/>
                <a:sym typeface="Courier New"/>
              </a:rPr>
              <a:t>* need mask files: parm/mask_conus_5km.bin (5 km resolution)</a:t>
            </a: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parm/mdl_etconus.bin (2.5 km resolution)</a:t>
            </a:r>
          </a:p>
          <a:p>
            <a:pPr marL="0" marR="0" lvl="0" indent="0" algn="l" rtl="0">
              <a:spcBef>
                <a:spcPts val="240"/>
              </a:spcBef>
              <a:spcAft>
                <a:spcPts val="0"/>
              </a:spcAft>
              <a:buClr>
                <a:schemeClr val="dk1"/>
              </a:buClr>
              <a:buFont typeface="Arial"/>
              <a:buNone/>
            </a:pPr>
            <a:endParaRPr sz="1200" b="0" i="0" u="none" strike="noStrike" cap="none" baseline="0">
              <a:solidFill>
                <a:schemeClr val="dk1"/>
              </a:solidFill>
              <a:latin typeface="Courier New"/>
              <a:ea typeface="Courier New"/>
              <a:cs typeface="Courier New"/>
              <a:sym typeface="Courier New"/>
            </a:endParaRP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c) Run program tocgrib2super to add WMO super and individual headers to GRIB-2 files</a:t>
            </a: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 mdlsurgegrid.*${cyc}${area}===&gt;grib2.mdlsurgegrid.*${cyc}${area}</a:t>
            </a: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a:t>
            </a:r>
          </a:p>
          <a:p>
            <a:pPr marL="0" marR="0" lvl="0" indent="0" algn="l" rtl="0">
              <a:spcBef>
                <a:spcPts val="240"/>
              </a:spcBef>
              <a:spcAft>
                <a:spcPts val="0"/>
              </a:spcAft>
              <a:buClr>
                <a:schemeClr val="dk1"/>
              </a:buClr>
              <a:buFont typeface="Arial"/>
              <a:buNone/>
            </a:pPr>
            <a:endParaRPr sz="1200" b="1" i="0" u="none" strike="noStrike" cap="none" baseline="0">
              <a:solidFill>
                <a:schemeClr val="dk1"/>
              </a:solidFill>
              <a:latin typeface="Courier New"/>
              <a:ea typeface="Courier New"/>
              <a:cs typeface="Courier New"/>
              <a:sym typeface="Courier New"/>
            </a:endParaRP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Shape 85"/>
          <p:cNvSpPr txBox="1">
            <a:spLocks noGrp="1"/>
          </p:cNvSpPr>
          <p:nvPr>
            <p:ph type="title"/>
          </p:nvPr>
        </p:nvSpPr>
        <p:spPr>
          <a:xfrm>
            <a:off x="457200" y="76200"/>
            <a:ext cx="8229600" cy="9144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US" sz="3600" b="0" i="0" u="none" strike="noStrike" cap="none" baseline="0">
                <a:solidFill>
                  <a:schemeClr val="dk2"/>
                </a:solidFill>
                <a:latin typeface="Arial"/>
                <a:ea typeface="Arial"/>
                <a:cs typeface="Arial"/>
                <a:sym typeface="Arial"/>
              </a:rPr>
              <a:t>Outline</a:t>
            </a:r>
          </a:p>
        </p:txBody>
      </p:sp>
      <p:sp>
        <p:nvSpPr>
          <p:cNvPr id="86" name="Shape 86"/>
          <p:cNvSpPr txBox="1">
            <a:spLocks noGrp="1"/>
          </p:cNvSpPr>
          <p:nvPr>
            <p:ph type="body" idx="1"/>
          </p:nvPr>
        </p:nvSpPr>
        <p:spPr>
          <a:xfrm>
            <a:off x="457200" y="1143000"/>
            <a:ext cx="8229600" cy="5181600"/>
          </a:xfrm>
          <a:prstGeom prst="rect">
            <a:avLst/>
          </a:prstGeom>
          <a:noFill/>
          <a:ln>
            <a:noFill/>
          </a:ln>
        </p:spPr>
        <p:txBody>
          <a:bodyPr lIns="91425" tIns="45700" rIns="91425" bIns="45700" anchor="t" anchorCtr="0">
            <a:noAutofit/>
          </a:bodyPr>
          <a:lstStyle/>
          <a:p>
            <a:pPr marL="342900" marR="0" lvl="0" indent="-342900" algn="l" rtl="0">
              <a:spcBef>
                <a:spcPts val="0"/>
              </a:spcBef>
              <a:spcAft>
                <a:spcPts val="0"/>
              </a:spcAft>
              <a:buClr>
                <a:schemeClr val="dk1"/>
              </a:buClr>
              <a:buSzPct val="100000"/>
              <a:buFont typeface="Arial"/>
              <a:buChar char="•"/>
            </a:pPr>
            <a:r>
              <a:rPr lang="en-US" sz="2800" b="0" i="0" u="none" strike="noStrike" cap="none" baseline="0">
                <a:solidFill>
                  <a:schemeClr val="dk1"/>
                </a:solidFill>
                <a:latin typeface="Arial"/>
                <a:ea typeface="Arial"/>
                <a:cs typeface="Arial"/>
                <a:sym typeface="Arial"/>
              </a:rPr>
              <a:t>Project Description</a:t>
            </a:r>
          </a:p>
          <a:p>
            <a:pPr marL="742950" marR="0" lvl="1" indent="-285750" algn="l" rtl="0">
              <a:spcBef>
                <a:spcPts val="480"/>
              </a:spcBef>
              <a:spcAft>
                <a:spcPts val="0"/>
              </a:spcAft>
              <a:buClr>
                <a:schemeClr val="dk1"/>
              </a:buClr>
              <a:buSzPct val="100000"/>
              <a:buFont typeface="Arial"/>
              <a:buChar char="–"/>
            </a:pPr>
            <a:r>
              <a:rPr lang="en-US" sz="2400" b="0" i="0" u="none" strike="noStrike" cap="none" baseline="0">
                <a:solidFill>
                  <a:schemeClr val="dk1"/>
                </a:solidFill>
                <a:latin typeface="Arial"/>
                <a:ea typeface="Arial"/>
                <a:cs typeface="Arial"/>
                <a:sym typeface="Arial"/>
              </a:rPr>
              <a:t>What is ETSS?, What is SHEF?, Why are we doing this?</a:t>
            </a:r>
          </a:p>
          <a:p>
            <a:pPr marL="342900" marR="0" lvl="0" indent="-342900" algn="l" rtl="0">
              <a:spcBef>
                <a:spcPts val="560"/>
              </a:spcBef>
              <a:spcAft>
                <a:spcPts val="0"/>
              </a:spcAft>
              <a:buClr>
                <a:schemeClr val="dk1"/>
              </a:buClr>
              <a:buSzPct val="100000"/>
              <a:buFont typeface="Arial"/>
              <a:buChar char="•"/>
            </a:pPr>
            <a:r>
              <a:rPr lang="en-US" sz="2800" b="0" i="0" u="none" strike="noStrike" cap="none" baseline="0">
                <a:solidFill>
                  <a:schemeClr val="dk1"/>
                </a:solidFill>
                <a:latin typeface="Arial"/>
                <a:ea typeface="Arial"/>
                <a:cs typeface="Arial"/>
                <a:sym typeface="Arial"/>
              </a:rPr>
              <a:t>Quad Chart</a:t>
            </a:r>
          </a:p>
          <a:p>
            <a:pPr marL="742950" marR="0" lvl="1" indent="-285750" algn="l" rtl="0">
              <a:spcBef>
                <a:spcPts val="480"/>
              </a:spcBef>
              <a:spcAft>
                <a:spcPts val="0"/>
              </a:spcAft>
              <a:buClr>
                <a:schemeClr val="dk1"/>
              </a:buClr>
              <a:buSzPct val="100000"/>
              <a:buFont typeface="Arial"/>
              <a:buChar char="–"/>
            </a:pPr>
            <a:r>
              <a:rPr lang="en-US" sz="2400" b="0" i="0" u="none" strike="noStrike" cap="none" baseline="0">
                <a:solidFill>
                  <a:schemeClr val="dk1"/>
                </a:solidFill>
                <a:latin typeface="Arial"/>
                <a:ea typeface="Arial"/>
                <a:cs typeface="Arial"/>
                <a:sym typeface="Arial"/>
              </a:rPr>
              <a:t>Scope and benefits</a:t>
            </a:r>
          </a:p>
          <a:p>
            <a:pPr marL="342900" marR="0" lvl="0" indent="-342900" algn="l" rtl="0">
              <a:spcBef>
                <a:spcPts val="560"/>
              </a:spcBef>
              <a:spcAft>
                <a:spcPts val="0"/>
              </a:spcAft>
              <a:buClr>
                <a:schemeClr val="dk1"/>
              </a:buClr>
              <a:buSzPct val="100000"/>
              <a:buFont typeface="Arial"/>
              <a:buChar char="•"/>
            </a:pPr>
            <a:r>
              <a:rPr lang="en-US" sz="2800" b="0" i="0" u="none" strike="noStrike" cap="none" baseline="0">
                <a:solidFill>
                  <a:schemeClr val="dk1"/>
                </a:solidFill>
                <a:latin typeface="Arial"/>
                <a:ea typeface="Arial"/>
                <a:cs typeface="Arial"/>
                <a:sym typeface="Arial"/>
              </a:rPr>
              <a:t>ETSS 2.0 Flow Chart</a:t>
            </a:r>
          </a:p>
          <a:p>
            <a:pPr marL="342900" marR="0" lvl="0" indent="-342900" algn="l" rtl="0">
              <a:spcBef>
                <a:spcPts val="560"/>
              </a:spcBef>
              <a:spcAft>
                <a:spcPts val="0"/>
              </a:spcAft>
              <a:buClr>
                <a:schemeClr val="dk1"/>
              </a:buClr>
              <a:buSzPct val="100000"/>
              <a:buFont typeface="Arial"/>
              <a:buChar char="•"/>
            </a:pPr>
            <a:r>
              <a:rPr lang="en-US" sz="2800" b="0" i="0" u="none" strike="noStrike" cap="none" baseline="0">
                <a:solidFill>
                  <a:schemeClr val="dk1"/>
                </a:solidFill>
                <a:latin typeface="Arial"/>
                <a:ea typeface="Arial"/>
                <a:cs typeface="Arial"/>
                <a:sym typeface="Arial"/>
              </a:rPr>
              <a:t>Testing</a:t>
            </a:r>
          </a:p>
          <a:p>
            <a:pPr marL="342900" marR="0" lvl="0" indent="-342900" algn="l" rtl="0">
              <a:spcBef>
                <a:spcPts val="560"/>
              </a:spcBef>
              <a:spcAft>
                <a:spcPts val="0"/>
              </a:spcAft>
              <a:buClr>
                <a:schemeClr val="dk1"/>
              </a:buClr>
              <a:buSzPct val="100000"/>
              <a:buFont typeface="Arial"/>
              <a:buChar char="•"/>
            </a:pPr>
            <a:r>
              <a:rPr lang="en-US" sz="2800" b="0" i="0" u="none" strike="noStrike" cap="none" baseline="0">
                <a:solidFill>
                  <a:schemeClr val="dk1"/>
                </a:solidFill>
                <a:latin typeface="Arial"/>
                <a:ea typeface="Arial"/>
                <a:cs typeface="Arial"/>
                <a:sym typeface="Arial"/>
              </a:rPr>
              <a:t>Resources</a:t>
            </a:r>
          </a:p>
          <a:p>
            <a:pPr marL="342900" marR="0" lvl="0" indent="-342900" algn="l" rtl="0">
              <a:spcBef>
                <a:spcPts val="560"/>
              </a:spcBef>
              <a:spcAft>
                <a:spcPts val="0"/>
              </a:spcAft>
              <a:buClr>
                <a:schemeClr val="dk1"/>
              </a:buClr>
              <a:buSzPct val="100000"/>
              <a:buFont typeface="Arial"/>
              <a:buChar char="•"/>
            </a:pPr>
            <a:r>
              <a:rPr lang="en-US" sz="2800" b="0" i="0" u="none" strike="noStrike" cap="none" baseline="0">
                <a:solidFill>
                  <a:schemeClr val="dk1"/>
                </a:solidFill>
                <a:latin typeface="Arial"/>
                <a:ea typeface="Arial"/>
                <a:cs typeface="Arial"/>
                <a:sym typeface="Arial"/>
              </a:rPr>
              <a:t>Dissemination</a:t>
            </a:r>
          </a:p>
          <a:p>
            <a:pPr marL="342900" marR="0" lvl="0" indent="-342900" algn="l" rtl="0">
              <a:spcBef>
                <a:spcPts val="560"/>
              </a:spcBef>
              <a:spcAft>
                <a:spcPts val="0"/>
              </a:spcAft>
              <a:buClr>
                <a:schemeClr val="dk1"/>
              </a:buClr>
              <a:buSzPct val="100000"/>
              <a:buFont typeface="Arial"/>
              <a:buChar char="•"/>
            </a:pPr>
            <a:r>
              <a:rPr lang="en-US" sz="2800" b="0" i="0" u="none" strike="noStrike" cap="none" baseline="0">
                <a:solidFill>
                  <a:schemeClr val="dk1"/>
                </a:solidFill>
                <a:latin typeface="Arial"/>
                <a:ea typeface="Arial"/>
                <a:cs typeface="Arial"/>
                <a:sym typeface="Arial"/>
              </a:rPr>
              <a:t>Repository</a:t>
            </a:r>
          </a:p>
          <a:p>
            <a:pPr marL="342900" marR="0" lvl="0" indent="-342900" algn="l" rtl="0">
              <a:spcBef>
                <a:spcPts val="560"/>
              </a:spcBef>
              <a:spcAft>
                <a:spcPts val="0"/>
              </a:spcAft>
              <a:buClr>
                <a:schemeClr val="dk1"/>
              </a:buClr>
              <a:buSzPct val="100000"/>
              <a:buFont typeface="Arial"/>
              <a:buChar char="•"/>
            </a:pPr>
            <a:r>
              <a:rPr lang="en-US" sz="2800" b="0" i="0" u="none" strike="noStrike" cap="none" baseline="0">
                <a:solidFill>
                  <a:schemeClr val="dk1"/>
                </a:solidFill>
                <a:latin typeface="Arial"/>
                <a:ea typeface="Arial"/>
                <a:cs typeface="Arial"/>
                <a:sym typeface="Arial"/>
              </a:rPr>
              <a:t>Architecture</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17"/>
        <p:cNvGrpSpPr/>
        <p:nvPr/>
      </p:nvGrpSpPr>
      <p:grpSpPr>
        <a:xfrm>
          <a:off x="0" y="0"/>
          <a:ext cx="0" cy="0"/>
          <a:chOff x="0" y="0"/>
          <a:chExt cx="0" cy="0"/>
        </a:xfrm>
      </p:grpSpPr>
      <p:sp>
        <p:nvSpPr>
          <p:cNvPr id="318" name="Shape 318"/>
          <p:cNvSpPr txBox="1">
            <a:spLocks noGrp="1"/>
          </p:cNvSpPr>
          <p:nvPr>
            <p:ph type="title"/>
          </p:nvPr>
        </p:nvSpPr>
        <p:spPr>
          <a:xfrm>
            <a:off x="457200" y="76200"/>
            <a:ext cx="8229600" cy="9144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US" sz="3600" b="0" i="0" u="none" strike="noStrike" cap="none" baseline="0">
                <a:solidFill>
                  <a:schemeClr val="dk2"/>
                </a:solidFill>
                <a:latin typeface="Arial"/>
                <a:ea typeface="Arial"/>
                <a:cs typeface="Arial"/>
                <a:sym typeface="Arial"/>
              </a:rPr>
              <a:t>Architecture ETSS</a:t>
            </a:r>
            <a:r>
              <a:rPr lang="en-US" sz="3600" b="0" i="0" u="none" strike="noStrike" cap="none" baseline="0">
                <a:solidFill>
                  <a:srgbClr val="FF0000"/>
                </a:solidFill>
                <a:latin typeface="Arial"/>
                <a:ea typeface="Arial"/>
                <a:cs typeface="Arial"/>
                <a:sym typeface="Arial"/>
              </a:rPr>
              <a:t>2.0</a:t>
            </a:r>
          </a:p>
        </p:txBody>
      </p:sp>
      <p:sp>
        <p:nvSpPr>
          <p:cNvPr id="319" name="Shape 319"/>
          <p:cNvSpPr txBox="1">
            <a:spLocks noGrp="1"/>
          </p:cNvSpPr>
          <p:nvPr>
            <p:ph type="body" idx="1"/>
          </p:nvPr>
        </p:nvSpPr>
        <p:spPr>
          <a:xfrm>
            <a:off x="457200" y="1143000"/>
            <a:ext cx="8229600" cy="54102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Step 4: scripts/exgfs_stormsurge.sh.ecf “post processing output data step”</a:t>
            </a:r>
          </a:p>
          <a:p>
            <a:pPr marL="0" marR="0" lvl="0" indent="0" algn="l" rtl="0">
              <a:spcBef>
                <a:spcPts val="240"/>
              </a:spcBef>
              <a:spcAft>
                <a:spcPts val="0"/>
              </a:spcAft>
              <a:buClr>
                <a:schemeClr val="dk1"/>
              </a:buClr>
              <a:buFont typeface="Arial"/>
              <a:buNone/>
            </a:pPr>
            <a:endParaRPr sz="1200" b="0" i="0" u="none" strike="noStrike" cap="none" baseline="0">
              <a:solidFill>
                <a:schemeClr val="dk1"/>
              </a:solidFill>
              <a:latin typeface="Courier New"/>
              <a:ea typeface="Courier New"/>
              <a:cs typeface="Courier New"/>
              <a:sym typeface="Courier New"/>
            </a:endParaRPr>
          </a:p>
          <a:p>
            <a:pPr marL="0" marR="0" lvl="0" indent="0" algn="l" rtl="0">
              <a:spcBef>
                <a:spcPts val="240"/>
              </a:spcBef>
              <a:spcAft>
                <a:spcPts val="0"/>
              </a:spcAft>
              <a:buClr>
                <a:schemeClr val="dk1"/>
              </a:buClr>
              <a:buFont typeface="Arial"/>
              <a:buNone/>
            </a:pPr>
            <a:endParaRPr sz="1200" b="0" i="0" u="none" strike="noStrike" cap="none" baseline="0">
              <a:solidFill>
                <a:schemeClr val="dk1"/>
              </a:solidFill>
              <a:latin typeface="Courier New"/>
              <a:ea typeface="Courier New"/>
              <a:cs typeface="Courier New"/>
              <a:sym typeface="Courier New"/>
            </a:endParaRP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a) Run program mdl_mdlsurge to extract storm surge output at stations     </a:t>
            </a: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sshistory.${cyc}${bsn}to AFOS format output mdlsurge.${cyc}{bsn}</a:t>
            </a:r>
            <a:r>
              <a:rPr lang="en-US" sz="1200" b="0" i="0" u="none" strike="noStrike" cap="none" baseline="0">
                <a:solidFill>
                  <a:srgbClr val="FF0000"/>
                </a:solidFill>
                <a:latin typeface="Courier New"/>
                <a:ea typeface="Courier New"/>
                <a:cs typeface="Courier New"/>
                <a:sym typeface="Courier New"/>
              </a:rPr>
              <a:t>,in which</a:t>
            </a:r>
          </a:p>
          <a:p>
            <a:pPr marL="0" marR="0" lvl="0" indent="0" algn="l" rtl="0">
              <a:spcBef>
                <a:spcPts val="240"/>
              </a:spcBef>
              <a:spcAft>
                <a:spcPts val="0"/>
              </a:spcAft>
              <a:buClr>
                <a:srgbClr val="FF0000"/>
              </a:buClr>
              <a:buSzPct val="25000"/>
              <a:buFont typeface="Courier New"/>
              <a:buNone/>
            </a:pPr>
            <a:r>
              <a:rPr lang="en-US" sz="1200" b="0" i="0" u="none" strike="noStrike" cap="none" baseline="0">
                <a:solidFill>
                  <a:srgbClr val="FF0000"/>
                </a:solidFill>
                <a:latin typeface="Courier New"/>
                <a:ea typeface="Courier New"/>
                <a:cs typeface="Courier New"/>
                <a:sym typeface="Courier New"/>
              </a:rPr>
              <a:t>     mdlsurge.${cyc}e and mdlsurge.${cyc}g use results from 2 extra-tropical basins</a:t>
            </a:r>
          </a:p>
          <a:p>
            <a:pPr marL="0" marR="0" lvl="0" indent="0" algn="l" rtl="0">
              <a:spcBef>
                <a:spcPts val="240"/>
              </a:spcBef>
              <a:spcAft>
                <a:spcPts val="0"/>
              </a:spcAft>
              <a:buClr>
                <a:srgbClr val="FF0000"/>
              </a:buClr>
              <a:buSzPct val="25000"/>
              <a:buFont typeface="Courier New"/>
              <a:buNone/>
            </a:pPr>
            <a:r>
              <a:rPr lang="en-US" sz="1200" b="0" i="0" u="none" strike="noStrike" cap="none" baseline="0">
                <a:solidFill>
                  <a:srgbClr val="FF0000"/>
                </a:solidFill>
                <a:latin typeface="Courier New"/>
                <a:ea typeface="Courier New"/>
                <a:cs typeface="Courier New"/>
                <a:sym typeface="Courier New"/>
              </a:rPr>
              <a:t>     and 29 tropical basins</a:t>
            </a:r>
          </a:p>
          <a:p>
            <a:pPr marL="0" marR="0" lvl="0" indent="0" algn="l" rtl="0">
              <a:spcBef>
                <a:spcPts val="240"/>
              </a:spcBef>
              <a:spcAft>
                <a:spcPts val="0"/>
              </a:spcAft>
              <a:buClr>
                <a:schemeClr val="dk1"/>
              </a:buClr>
              <a:buFont typeface="Arial"/>
              <a:buNone/>
            </a:pPr>
            <a:endParaRPr sz="1200" b="0" i="0" u="none" strike="noStrike" cap="none" baseline="0">
              <a:solidFill>
                <a:schemeClr val="dk1"/>
              </a:solidFill>
              <a:latin typeface="Courier New"/>
              <a:ea typeface="Courier New"/>
              <a:cs typeface="Courier New"/>
              <a:sym typeface="Courier New"/>
            </a:endParaRP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b) Run program mdl_gridmerge to merge grids</a:t>
            </a:r>
          </a:p>
          <a:p>
            <a:pPr marL="0" marR="0" lvl="0" indent="0" algn="l" rtl="0">
              <a:spcBef>
                <a:spcPts val="240"/>
              </a:spcBef>
              <a:spcAft>
                <a:spcPts val="0"/>
              </a:spcAft>
              <a:buClr>
                <a:schemeClr val="dk1"/>
              </a:buClr>
              <a:buFont typeface="Arial"/>
              <a:buNone/>
            </a:pPr>
            <a:endParaRPr sz="1200" b="0" i="0" u="none" strike="noStrike" cap="none" baseline="0">
              <a:solidFill>
                <a:schemeClr val="dk1"/>
              </a:solidFill>
              <a:latin typeface="Courier New"/>
              <a:ea typeface="Courier New"/>
              <a:cs typeface="Courier New"/>
              <a:sym typeface="Courier New"/>
            </a:endParaRP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=&gt; 3 Alaska area basins (ssgrid.${cyc}a,ssgrid.${cyc}z and ssgrid.${cyc}k) are </a:t>
            </a: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merged to GRIB-2 NDFD Alaska grids:</a:t>
            </a:r>
          </a:p>
          <a:p>
            <a:pPr marL="0" marR="0" lvl="0" indent="0" algn="l" rtl="0">
              <a:spcBef>
                <a:spcPts val="240"/>
              </a:spcBef>
              <a:spcAft>
                <a:spcPts val="0"/>
              </a:spcAft>
              <a:buClr>
                <a:srgbClr val="FF0000"/>
              </a:buClr>
              <a:buSzPct val="25000"/>
              <a:buFont typeface="Courier New"/>
              <a:buNone/>
            </a:pPr>
            <a:r>
              <a:rPr lang="en-US" sz="1200" b="0" i="0" u="none" strike="noStrike" cap="none" baseline="0">
                <a:solidFill>
                  <a:srgbClr val="FF0000"/>
                </a:solidFill>
                <a:latin typeface="Courier New"/>
                <a:ea typeface="Courier New"/>
                <a:cs typeface="Courier New"/>
                <a:sym typeface="Courier New"/>
              </a:rPr>
              <a:t>         </a:t>
            </a:r>
            <a:r>
              <a:rPr lang="en-US" sz="1200" b="0" i="0" u="none" strike="noStrike" cap="none" baseline="0">
                <a:solidFill>
                  <a:schemeClr val="dk1"/>
                </a:solidFill>
                <a:latin typeface="Courier New"/>
                <a:ea typeface="Courier New"/>
                <a:cs typeface="Courier New"/>
                <a:sym typeface="Courier New"/>
              </a:rPr>
              <a:t>3 km NDFD Alaska grids mdlsurgegrid.3km.${cyc}ala (mdl_gridmerge_2.5km)</a:t>
            </a: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 need mask files: parm/mdl_etalaska.bin (3 km resolution)</a:t>
            </a:r>
          </a:p>
          <a:p>
            <a:pPr marL="0" marR="0" lvl="0" indent="0" algn="l" rtl="0">
              <a:spcBef>
                <a:spcPts val="240"/>
              </a:spcBef>
              <a:spcAft>
                <a:spcPts val="0"/>
              </a:spcAft>
              <a:buClr>
                <a:schemeClr val="dk1"/>
              </a:buClr>
              <a:buFont typeface="Arial"/>
              <a:buNone/>
            </a:pPr>
            <a:endParaRPr sz="1200" b="0" i="0" u="none" strike="noStrike" cap="none" baseline="0">
              <a:solidFill>
                <a:schemeClr val="dk1"/>
              </a:solidFill>
              <a:latin typeface="Courier New"/>
              <a:ea typeface="Courier New"/>
              <a:cs typeface="Courier New"/>
              <a:sym typeface="Courier New"/>
            </a:endParaRP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=&gt; </a:t>
            </a:r>
            <a:r>
              <a:rPr lang="en-US" sz="1200" b="0" i="0" u="none" strike="noStrike" cap="none" baseline="0">
                <a:solidFill>
                  <a:srgbClr val="FF0000"/>
                </a:solidFill>
                <a:latin typeface="Courier New"/>
                <a:ea typeface="Courier New"/>
                <a:cs typeface="Courier New"/>
                <a:sym typeface="Courier New"/>
              </a:rPr>
              <a:t>3 extra-tropical and 29 tropical CONUS area basins (ssgrid.${cyc}${bsn}) are </a:t>
            </a:r>
          </a:p>
          <a:p>
            <a:pPr marL="0" marR="0" lvl="0" indent="0" algn="l" rtl="0">
              <a:spcBef>
                <a:spcPts val="240"/>
              </a:spcBef>
              <a:spcAft>
                <a:spcPts val="0"/>
              </a:spcAft>
              <a:buClr>
                <a:srgbClr val="FF0000"/>
              </a:buClr>
              <a:buSzPct val="25000"/>
              <a:buFont typeface="Courier New"/>
              <a:buNone/>
            </a:pPr>
            <a:r>
              <a:rPr lang="en-US" sz="1200" b="0" i="0" u="none" strike="noStrike" cap="none" baseline="0">
                <a:solidFill>
                  <a:srgbClr val="FF0000"/>
                </a:solidFill>
                <a:latin typeface="Courier New"/>
                <a:ea typeface="Courier New"/>
                <a:cs typeface="Courier New"/>
                <a:sym typeface="Courier New"/>
              </a:rPr>
              <a:t>     merged to GRIB-2 NDFD CONUS grids:</a:t>
            </a: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2.5 km NDFD CONUS grids mdlsurgegrid.2.5km.${cyc}con (mdl_gridmerge_2.5km)</a:t>
            </a: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a:t>
            </a:r>
            <a:r>
              <a:rPr lang="en-US" sz="1200" b="1" i="0" u="none" strike="noStrike" cap="none" baseline="0">
                <a:solidFill>
                  <a:schemeClr val="dk1"/>
                </a:solidFill>
                <a:latin typeface="Courier New"/>
                <a:ea typeface="Courier New"/>
                <a:cs typeface="Courier New"/>
                <a:sym typeface="Courier New"/>
              </a:rPr>
              <a:t>       </a:t>
            </a:r>
            <a:r>
              <a:rPr lang="en-US" sz="1200" b="0" i="0" u="none" strike="noStrike" cap="none" baseline="0">
                <a:solidFill>
                  <a:schemeClr val="dk1"/>
                </a:solidFill>
                <a:latin typeface="Courier New"/>
                <a:ea typeface="Courier New"/>
                <a:cs typeface="Courier New"/>
                <a:sym typeface="Courier New"/>
              </a:rPr>
              <a:t>* need mask files: </a:t>
            </a:r>
            <a:r>
              <a:rPr lang="en-US" sz="1200">
                <a:solidFill>
                  <a:schemeClr val="dk1"/>
                </a:solidFill>
                <a:latin typeface="Courier New"/>
                <a:ea typeface="Courier New"/>
                <a:cs typeface="Courier New"/>
                <a:sym typeface="Courier New"/>
              </a:rPr>
              <a:t>p</a:t>
            </a:r>
            <a:r>
              <a:rPr lang="en-US" sz="1200" b="0" i="0" u="none" strike="noStrike" cap="none" baseline="0">
                <a:solidFill>
                  <a:schemeClr val="dk1"/>
                </a:solidFill>
                <a:latin typeface="Courier New"/>
                <a:ea typeface="Courier New"/>
                <a:cs typeface="Courier New"/>
                <a:sym typeface="Courier New"/>
              </a:rPr>
              <a:t>arm/</a:t>
            </a:r>
            <a:r>
              <a:rPr lang="en-US" sz="1200">
                <a:solidFill>
                  <a:srgbClr val="FF0000"/>
                </a:solidFill>
                <a:latin typeface="Courier New"/>
                <a:ea typeface="Courier New"/>
                <a:cs typeface="Courier New"/>
                <a:sym typeface="Courier New"/>
              </a:rPr>
              <a:t>mdl_etconus_etss2.bin</a:t>
            </a:r>
            <a:r>
              <a:rPr lang="en-US" sz="1200" b="0" i="0" u="none" strike="noStrike" cap="none" baseline="0">
                <a:solidFill>
                  <a:schemeClr val="dk1"/>
                </a:solidFill>
                <a:latin typeface="Courier New"/>
                <a:ea typeface="Courier New"/>
                <a:cs typeface="Courier New"/>
                <a:sym typeface="Courier New"/>
              </a:rPr>
              <a:t> (2.5 km resolution)</a:t>
            </a:r>
          </a:p>
          <a:p>
            <a:pPr marL="0" marR="0" lvl="0" indent="0" algn="l" rtl="0">
              <a:spcBef>
                <a:spcPts val="240"/>
              </a:spcBef>
              <a:spcAft>
                <a:spcPts val="0"/>
              </a:spcAft>
              <a:buClr>
                <a:schemeClr val="dk1"/>
              </a:buClr>
              <a:buFont typeface="Arial"/>
              <a:buNone/>
            </a:pPr>
            <a:endParaRPr sz="1200" b="0" i="0" u="none" strike="noStrike" cap="none" baseline="0">
              <a:solidFill>
                <a:schemeClr val="dk1"/>
              </a:solidFill>
              <a:latin typeface="Courier New"/>
              <a:ea typeface="Courier New"/>
              <a:cs typeface="Courier New"/>
              <a:sym typeface="Courier New"/>
            </a:endParaRP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c) Run program tocgrib2super to add WMO super and individual headers to GRIB-2 files</a:t>
            </a: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 mdlsurgegrid.*${cyc}${area}===&gt;grib2.mdlsurgegrid.*${cyc}${area}</a:t>
            </a: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a:t>
            </a:r>
          </a:p>
          <a:p>
            <a:pPr marL="0" marR="0" lvl="0" indent="0" algn="l" rtl="0">
              <a:spcBef>
                <a:spcPts val="240"/>
              </a:spcBef>
              <a:spcAft>
                <a:spcPts val="0"/>
              </a:spcAft>
              <a:buClr>
                <a:schemeClr val="dk1"/>
              </a:buClr>
              <a:buFont typeface="Arial"/>
              <a:buNone/>
            </a:pPr>
            <a:endParaRPr sz="1200" b="1" i="0" u="none" strike="noStrike" cap="none" baseline="0">
              <a:solidFill>
                <a:schemeClr val="dk1"/>
              </a:solidFill>
              <a:latin typeface="Courier New"/>
              <a:ea typeface="Courier New"/>
              <a:cs typeface="Courier New"/>
              <a:sym typeface="Courier New"/>
            </a:endParaRP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23"/>
        <p:cNvGrpSpPr/>
        <p:nvPr/>
      </p:nvGrpSpPr>
      <p:grpSpPr>
        <a:xfrm>
          <a:off x="0" y="0"/>
          <a:ext cx="0" cy="0"/>
          <a:chOff x="0" y="0"/>
          <a:chExt cx="0" cy="0"/>
        </a:xfrm>
      </p:grpSpPr>
      <p:sp>
        <p:nvSpPr>
          <p:cNvPr id="324" name="Shape 324"/>
          <p:cNvSpPr txBox="1">
            <a:spLocks noGrp="1"/>
          </p:cNvSpPr>
          <p:nvPr>
            <p:ph type="title"/>
          </p:nvPr>
        </p:nvSpPr>
        <p:spPr>
          <a:xfrm>
            <a:off x="457200" y="76200"/>
            <a:ext cx="8229600" cy="9144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US" sz="3600" b="0" i="0" u="none" strike="noStrike" cap="none" baseline="0">
                <a:solidFill>
                  <a:schemeClr val="dk2"/>
                </a:solidFill>
                <a:latin typeface="Arial"/>
                <a:ea typeface="Arial"/>
                <a:cs typeface="Arial"/>
                <a:sym typeface="Arial"/>
              </a:rPr>
              <a:t>Architecture Post.ETSurge2.0</a:t>
            </a:r>
          </a:p>
        </p:txBody>
      </p:sp>
      <p:sp>
        <p:nvSpPr>
          <p:cNvPr id="325" name="Shape 325"/>
          <p:cNvSpPr txBox="1">
            <a:spLocks noGrp="1"/>
          </p:cNvSpPr>
          <p:nvPr>
            <p:ph type="body" idx="1"/>
          </p:nvPr>
        </p:nvSpPr>
        <p:spPr>
          <a:xfrm>
            <a:off x="457200" y="1143000"/>
            <a:ext cx="8229600" cy="5333999"/>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Clr>
                <a:srgbClr val="FF0000"/>
              </a:buClr>
              <a:buSzPct val="25000"/>
              <a:buFont typeface="Courier New"/>
              <a:buNone/>
            </a:pPr>
            <a:r>
              <a:rPr lang="en-US" sz="1600" b="1" i="0" u="sng" strike="noStrike" cap="none" baseline="0">
                <a:solidFill>
                  <a:srgbClr val="FF0000"/>
                </a:solidFill>
                <a:latin typeface="Courier New"/>
                <a:ea typeface="Courier New"/>
                <a:cs typeface="Courier New"/>
                <a:sym typeface="Courier New"/>
              </a:rPr>
              <a:t>Data Source: /com/gfs/prod/gfs.${PDY}</a:t>
            </a: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Data Destination: ${MDLTEST_DIR}/com/gfs/prod/gfs.${PDY}</a:t>
            </a: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Post-processing Working Directory (${DATA}): ./dev/tmp/data/tmpnwprod1/etsurge2_test.${pid}</a:t>
            </a:r>
          </a:p>
          <a:p>
            <a:pPr marL="0" marR="0" lvl="0" indent="0" algn="l" rtl="0">
              <a:spcBef>
                <a:spcPts val="240"/>
              </a:spcBef>
              <a:spcAft>
                <a:spcPts val="0"/>
              </a:spcAft>
              <a:buClr>
                <a:schemeClr val="dk1"/>
              </a:buClr>
              <a:buFont typeface="Arial"/>
              <a:buNone/>
            </a:pPr>
            <a:endParaRPr sz="1200" b="0" i="0" u="none" strike="noStrike" cap="none" baseline="0">
              <a:solidFill>
                <a:schemeClr val="dk1"/>
              </a:solidFill>
              <a:latin typeface="Courier New"/>
              <a:ea typeface="Courier New"/>
              <a:cs typeface="Courier New"/>
              <a:sym typeface="Courier New"/>
            </a:endParaRP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Step 0: “runMe.sh” </a:t>
            </a: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a) Set up root and working directory environment variables</a:t>
            </a: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b) Call jobs/JETSURGE_KICKOFF</a:t>
            </a:r>
          </a:p>
          <a:p>
            <a:pPr marL="0" marR="0" lvl="0" indent="0" algn="l" rtl="0">
              <a:spcBef>
                <a:spcPts val="240"/>
              </a:spcBef>
              <a:spcAft>
                <a:spcPts val="0"/>
              </a:spcAft>
              <a:buClr>
                <a:schemeClr val="dk1"/>
              </a:buClr>
              <a:buFont typeface="Arial"/>
              <a:buNone/>
            </a:pPr>
            <a:endParaRPr sz="1200" b="0" i="0" u="none" strike="noStrike" cap="none" baseline="0">
              <a:solidFill>
                <a:schemeClr val="dk1"/>
              </a:solidFill>
              <a:latin typeface="Courier New"/>
              <a:ea typeface="Courier New"/>
              <a:cs typeface="Courier New"/>
              <a:sym typeface="Courier New"/>
            </a:endParaRP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Step 1: jobs/JETSURGE_KICKOFF </a:t>
            </a: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a) Set more environment variables and call scripts/exetsurge_kickoff.sh</a:t>
            </a: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b) exetsurge_kickoff.sh copies ETSS text output and COOPS water</a:t>
            </a: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level obs in BUFR format from data tanks; stores in ${DATA}</a:t>
            </a: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c) Calls the three scripts in dev/tmp/myEcf: jetsurge_parsedat.sh.ecf,</a:t>
            </a: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jetsurge_griddat.sh.ecf, jetsurge_combdat.sh.ecf</a:t>
            </a:r>
          </a:p>
          <a:p>
            <a:pPr marL="0" marR="0" lvl="0" indent="0" algn="l" rtl="0">
              <a:spcBef>
                <a:spcPts val="240"/>
              </a:spcBef>
              <a:spcAft>
                <a:spcPts val="0"/>
              </a:spcAft>
              <a:buClr>
                <a:schemeClr val="dk1"/>
              </a:buClr>
              <a:buFont typeface="Arial"/>
              <a:buNone/>
            </a:pPr>
            <a:endParaRPr sz="1200" b="0" i="0" u="none" strike="noStrike" cap="none" baseline="0">
              <a:solidFill>
                <a:schemeClr val="dk1"/>
              </a:solidFill>
              <a:latin typeface="Courier New"/>
              <a:ea typeface="Courier New"/>
              <a:cs typeface="Courier New"/>
              <a:sym typeface="Courier New"/>
            </a:endParaRPr>
          </a:p>
          <a:p>
            <a:pPr marL="0" marR="0" lvl="0" indent="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Step 2: parsedat</a:t>
            </a:r>
          </a:p>
          <a:p>
            <a:pPr marL="274320" marR="0" lvl="0" indent="-762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a) dev/tmp/myEcf/jetsurge_parsedat.sh.ecf uses bsub to kick off      	 	jobs/JETSURGE_PARSEDAT</a:t>
            </a:r>
          </a:p>
          <a:p>
            <a:pPr marL="274320" marR="0" lvl="0" indent="-762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b) jobs/JETSURGE_PARSEDAT sets up some environmental vars and calls scripts/</a:t>
            </a:r>
          </a:p>
          <a:p>
            <a:pPr marL="274320" marR="0" lvl="0" indent="-762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exetsurge_parsedat.sh</a:t>
            </a:r>
          </a:p>
          <a:p>
            <a:pPr marL="274320" marR="0" lvl="0" indent="-762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c) scripts/exetsurge_parsedat.sh creates a poescript in ${DATA} to parse BUFR             	files (poescript_obsraw). Mpirun.lsf then runs the BUFR-parsing scripts in 	parallel</a:t>
            </a:r>
          </a:p>
        </p:txBody>
      </p:sp>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29"/>
        <p:cNvGrpSpPr/>
        <p:nvPr/>
      </p:nvGrpSpPr>
      <p:grpSpPr>
        <a:xfrm>
          <a:off x="0" y="0"/>
          <a:ext cx="0" cy="0"/>
          <a:chOff x="0" y="0"/>
          <a:chExt cx="0" cy="0"/>
        </a:xfrm>
      </p:grpSpPr>
      <p:sp>
        <p:nvSpPr>
          <p:cNvPr id="330" name="Shape 330"/>
          <p:cNvSpPr txBox="1">
            <a:spLocks noGrp="1"/>
          </p:cNvSpPr>
          <p:nvPr>
            <p:ph type="title"/>
          </p:nvPr>
        </p:nvSpPr>
        <p:spPr>
          <a:xfrm>
            <a:off x="457200" y="76200"/>
            <a:ext cx="8229600" cy="9144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US" sz="3600" b="0" i="0" u="none" strike="noStrike" cap="none" baseline="0">
                <a:solidFill>
                  <a:schemeClr val="dk2"/>
                </a:solidFill>
                <a:latin typeface="Arial"/>
                <a:ea typeface="Arial"/>
                <a:cs typeface="Arial"/>
                <a:sym typeface="Arial"/>
              </a:rPr>
              <a:t>Architecture Post.ETSurge2.0</a:t>
            </a:r>
          </a:p>
        </p:txBody>
      </p:sp>
      <p:sp>
        <p:nvSpPr>
          <p:cNvPr id="331" name="Shape 331"/>
          <p:cNvSpPr txBox="1">
            <a:spLocks noGrp="1"/>
          </p:cNvSpPr>
          <p:nvPr>
            <p:ph type="body" idx="1"/>
          </p:nvPr>
        </p:nvSpPr>
        <p:spPr>
          <a:xfrm>
            <a:off x="457200" y="1143000"/>
            <a:ext cx="8229600" cy="5333999"/>
          </a:xfrm>
          <a:prstGeom prst="rect">
            <a:avLst/>
          </a:prstGeom>
          <a:noFill/>
          <a:ln>
            <a:noFill/>
          </a:ln>
        </p:spPr>
        <p:txBody>
          <a:bodyPr lIns="91425" tIns="45700" rIns="91425" bIns="45700" anchor="t" anchorCtr="0">
            <a:noAutofit/>
          </a:bodyPr>
          <a:lstStyle/>
          <a:p>
            <a:pPr marL="274320" marR="0" lvl="0" indent="-7620" algn="l" rtl="0">
              <a:spcBef>
                <a:spcPts val="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Step 3: griddat</a:t>
            </a:r>
          </a:p>
          <a:p>
            <a:pPr marL="274320" marR="0" lvl="0" indent="-762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a) dev/myEcf/jetsurge_griddat.sh.ecf waits for myEcf/jetsurge_parsedat.sh.ecf 	to</a:t>
            </a:r>
          </a:p>
          <a:p>
            <a:pPr marL="274320" marR="0" lvl="0" indent="-762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finish parsing raw BUFR files then calls jobs/JETSURGE_GRIDDAT</a:t>
            </a:r>
          </a:p>
          <a:p>
            <a:pPr marL="274320" marR="0" lvl="0" indent="-762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b) jobs/JETSURGE_GRIDDAT sets up some environmental variables and then calls</a:t>
            </a:r>
          </a:p>
          <a:p>
            <a:pPr marL="274320" marR="0" lvl="0" indent="-762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scripts/exetsurge_griddat.sh to create poescript_grid in ${DATA}, which is</a:t>
            </a:r>
          </a:p>
          <a:p>
            <a:pPr marL="274320" marR="0" lvl="0" indent="-762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then run using mpirun.lsf</a:t>
            </a:r>
          </a:p>
          <a:p>
            <a:pPr marL="274320" marR="0" lvl="0" indent="-762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c) poescript_grid is a list of three commands:</a:t>
            </a:r>
          </a:p>
          <a:p>
            <a:pPr marL="274320" marR="0" lvl="0" indent="-762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 obsAll: Grids parsed BUFR obs data</a:t>
            </a:r>
          </a:p>
          <a:p>
            <a:pPr marL="274320" marR="0" lvl="0" indent="-762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 surgeAll: Parses surge text product into gridded surge data</a:t>
            </a:r>
          </a:p>
          <a:p>
            <a:pPr marL="274320" marR="0" lvl="0" indent="-762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 tideAll: Calculates tides and grids them</a:t>
            </a:r>
          </a:p>
          <a:p>
            <a:pPr marL="274320" marR="0" lvl="0" indent="-762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Step 4: combdat</a:t>
            </a:r>
          </a:p>
          <a:p>
            <a:pPr marL="274320" marR="0" lvl="0" indent="-762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a) myEcf/jetsurge_combdat.sh.ecf waits for myEcf/jetsurge_griddat.sh.ecf to</a:t>
            </a:r>
          </a:p>
          <a:p>
            <a:pPr marL="274320" marR="0" lvl="0" indent="-762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finish and then calls jobs/JETSURGE_COMBDAT</a:t>
            </a:r>
          </a:p>
          <a:p>
            <a:pPr marL="274320" marR="0" lvl="0" indent="-762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b) jobs/JETSURGE_COMBDAT sets up some environmental variables and calls</a:t>
            </a:r>
          </a:p>
          <a:p>
            <a:pPr marL="274320" marR="0" lvl="0" indent="-762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scripts/exetsurge_combdat.sh</a:t>
            </a:r>
          </a:p>
          <a:p>
            <a:pPr marL="274320" marR="0" lvl="0" indent="-762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c) scripts/exetsurge_combdat.sh simply calls the exec/combAll to calculate</a:t>
            </a:r>
          </a:p>
          <a:p>
            <a:pPr marL="274320" marR="0" lvl="0" indent="-762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anomaly and total water level from the gridded obs, surge, and tide, and</a:t>
            </a:r>
          </a:p>
          <a:p>
            <a:pPr marL="274320" marR="0" lvl="0" indent="-7620" algn="l" rtl="0">
              <a:spcBef>
                <a:spcPts val="240"/>
              </a:spcBef>
              <a:spcAft>
                <a:spcPts val="0"/>
              </a:spcAft>
              <a:buClr>
                <a:schemeClr val="dk1"/>
              </a:buClr>
              <a:buSzPct val="25000"/>
              <a:buFont typeface="Courier New"/>
              <a:buNone/>
            </a:pPr>
            <a:r>
              <a:rPr lang="en-US" sz="1200" b="0" i="0" u="none" strike="noStrike" cap="none" baseline="0">
                <a:solidFill>
                  <a:schemeClr val="dk1"/>
                </a:solidFill>
                <a:latin typeface="Courier New"/>
                <a:ea typeface="Courier New"/>
                <a:cs typeface="Courier New"/>
                <a:sym typeface="Courier New"/>
              </a:rPr>
              <a:t>        turn the results into output SHEF encoded messages for each location.</a:t>
            </a:r>
          </a:p>
          <a:p>
            <a:pPr marL="502919" marR="0" lvl="0" indent="-160019" algn="l" rtl="0">
              <a:spcBef>
                <a:spcPts val="240"/>
              </a:spcBef>
              <a:spcAft>
                <a:spcPts val="0"/>
              </a:spcAft>
              <a:buClr>
                <a:schemeClr val="dk1"/>
              </a:buClr>
              <a:buFont typeface="Arial"/>
              <a:buNone/>
            </a:pPr>
            <a:endParaRPr sz="1200" b="0" i="0" u="none" strike="noStrike" cap="none" baseline="0">
              <a:solidFill>
                <a:schemeClr val="dk1"/>
              </a:solidFill>
              <a:latin typeface="Courier New"/>
              <a:ea typeface="Courier New"/>
              <a:cs typeface="Courier New"/>
              <a:sym typeface="Courier New"/>
            </a:endParaRPr>
          </a:p>
          <a:p>
            <a:pPr marL="274320" marR="0" lvl="0" indent="-7620" algn="l" rtl="0">
              <a:spcBef>
                <a:spcPts val="240"/>
              </a:spcBef>
              <a:spcAft>
                <a:spcPts val="0"/>
              </a:spcAft>
              <a:buClr>
                <a:schemeClr val="dk1"/>
              </a:buClr>
              <a:buFont typeface="Arial"/>
              <a:buNone/>
            </a:pPr>
            <a:endParaRPr sz="1200" b="0" i="0" u="none" strike="noStrike" cap="none" baseline="0">
              <a:solidFill>
                <a:schemeClr val="dk1"/>
              </a:solidFill>
              <a:latin typeface="Courier New"/>
              <a:ea typeface="Courier New"/>
              <a:cs typeface="Courier New"/>
              <a:sym typeface="Courier New"/>
            </a:endParaRPr>
          </a:p>
          <a:p>
            <a:pPr marL="274320" marR="0" lvl="0" indent="-7620" algn="l" rtl="0">
              <a:spcBef>
                <a:spcPts val="240"/>
              </a:spcBef>
              <a:spcAft>
                <a:spcPts val="0"/>
              </a:spcAft>
              <a:buClr>
                <a:schemeClr val="dk1"/>
              </a:buClr>
              <a:buFont typeface="Arial"/>
              <a:buNone/>
            </a:pPr>
            <a:endParaRPr sz="1200" b="0" i="0" u="none" strike="noStrike" cap="none" baseline="0">
              <a:solidFill>
                <a:schemeClr val="dk1"/>
              </a:solidFill>
              <a:latin typeface="Courier New"/>
              <a:ea typeface="Courier New"/>
              <a:cs typeface="Courier New"/>
              <a:sym typeface="Courier New"/>
            </a:endParaRP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Shape 91"/>
          <p:cNvSpPr txBox="1">
            <a:spLocks noGrp="1"/>
          </p:cNvSpPr>
          <p:nvPr>
            <p:ph type="title"/>
          </p:nvPr>
        </p:nvSpPr>
        <p:spPr>
          <a:xfrm>
            <a:off x="457200" y="76200"/>
            <a:ext cx="8229600" cy="9144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US" sz="3600" b="0" i="0" u="none" strike="noStrike" cap="none" baseline="0">
                <a:solidFill>
                  <a:schemeClr val="dk2"/>
                </a:solidFill>
                <a:latin typeface="Arial"/>
                <a:ea typeface="Arial"/>
                <a:cs typeface="Arial"/>
                <a:sym typeface="Arial"/>
              </a:rPr>
              <a:t>What is ETSS?</a:t>
            </a:r>
          </a:p>
        </p:txBody>
      </p:sp>
      <p:sp>
        <p:nvSpPr>
          <p:cNvPr id="92" name="Shape 92"/>
          <p:cNvSpPr txBox="1">
            <a:spLocks noGrp="1"/>
          </p:cNvSpPr>
          <p:nvPr>
            <p:ph type="body" idx="1"/>
          </p:nvPr>
        </p:nvSpPr>
        <p:spPr>
          <a:xfrm>
            <a:off x="457200" y="1143000"/>
            <a:ext cx="8229600" cy="5181600"/>
          </a:xfrm>
          <a:prstGeom prst="rect">
            <a:avLst/>
          </a:prstGeom>
          <a:noFill/>
          <a:ln>
            <a:noFill/>
          </a:ln>
        </p:spPr>
        <p:txBody>
          <a:bodyPr lIns="91425" tIns="45700" rIns="91425" bIns="45700" anchor="t" anchorCtr="0">
            <a:noAutofit/>
          </a:bodyPr>
          <a:lstStyle/>
          <a:p>
            <a:pPr marL="342900" marR="0" lvl="0" indent="-342900" algn="l" rtl="0">
              <a:spcBef>
                <a:spcPts val="0"/>
              </a:spcBef>
              <a:spcAft>
                <a:spcPts val="0"/>
              </a:spcAft>
              <a:buClr>
                <a:schemeClr val="dk1"/>
              </a:buClr>
              <a:buSzPct val="100000"/>
              <a:buFont typeface="Arial"/>
              <a:buChar char="•"/>
            </a:pPr>
            <a:r>
              <a:rPr lang="en-US" sz="2400" b="0" i="0" u="none" strike="noStrike" cap="none" baseline="0">
                <a:solidFill>
                  <a:schemeClr val="dk1"/>
                </a:solidFill>
                <a:latin typeface="Arial"/>
                <a:ea typeface="Arial"/>
                <a:cs typeface="Arial"/>
                <a:sym typeface="Arial"/>
              </a:rPr>
              <a:t>The </a:t>
            </a:r>
            <a:r>
              <a:rPr lang="en-US" sz="2400" b="1" i="0" u="none" strike="noStrike" cap="none" baseline="0">
                <a:solidFill>
                  <a:schemeClr val="dk1"/>
                </a:solidFill>
                <a:latin typeface="Arial"/>
                <a:ea typeface="Arial"/>
                <a:cs typeface="Arial"/>
                <a:sym typeface="Arial"/>
              </a:rPr>
              <a:t>E</a:t>
            </a:r>
            <a:r>
              <a:rPr lang="en-US" sz="2400" b="0" i="0" u="none" strike="noStrike" cap="none" baseline="0">
                <a:solidFill>
                  <a:schemeClr val="dk1"/>
                </a:solidFill>
                <a:latin typeface="Arial"/>
                <a:ea typeface="Arial"/>
                <a:cs typeface="Arial"/>
                <a:sym typeface="Arial"/>
              </a:rPr>
              <a:t>xtra </a:t>
            </a:r>
            <a:r>
              <a:rPr lang="en-US" sz="2400" b="1" i="0" u="none" strike="noStrike" cap="none" baseline="0">
                <a:solidFill>
                  <a:schemeClr val="dk1"/>
                </a:solidFill>
                <a:latin typeface="Arial"/>
                <a:ea typeface="Arial"/>
                <a:cs typeface="Arial"/>
                <a:sym typeface="Arial"/>
              </a:rPr>
              <a:t>T</a:t>
            </a:r>
            <a:r>
              <a:rPr lang="en-US" sz="2400" b="0" i="0" u="none" strike="noStrike" cap="none" baseline="0">
                <a:solidFill>
                  <a:schemeClr val="dk1"/>
                </a:solidFill>
                <a:latin typeface="Arial"/>
                <a:ea typeface="Arial"/>
                <a:cs typeface="Arial"/>
                <a:sym typeface="Arial"/>
              </a:rPr>
              <a:t>ropical </a:t>
            </a:r>
            <a:r>
              <a:rPr lang="en-US" sz="2400" b="1" i="0" u="none" strike="noStrike" cap="none" baseline="0">
                <a:solidFill>
                  <a:schemeClr val="dk1"/>
                </a:solidFill>
                <a:latin typeface="Arial"/>
                <a:ea typeface="Arial"/>
                <a:cs typeface="Arial"/>
                <a:sym typeface="Arial"/>
              </a:rPr>
              <a:t>S</a:t>
            </a:r>
            <a:r>
              <a:rPr lang="en-US" sz="2400" b="0" i="0" u="none" strike="noStrike" cap="none" baseline="0">
                <a:solidFill>
                  <a:schemeClr val="dk1"/>
                </a:solidFill>
                <a:latin typeface="Arial"/>
                <a:ea typeface="Arial"/>
                <a:cs typeface="Arial"/>
                <a:sym typeface="Arial"/>
              </a:rPr>
              <a:t>torm </a:t>
            </a:r>
            <a:r>
              <a:rPr lang="en-US" sz="2400" b="1" i="0" u="none" strike="noStrike" cap="none" baseline="0">
                <a:solidFill>
                  <a:schemeClr val="dk1"/>
                </a:solidFill>
                <a:latin typeface="Arial"/>
                <a:ea typeface="Arial"/>
                <a:cs typeface="Arial"/>
                <a:sym typeface="Arial"/>
              </a:rPr>
              <a:t>S</a:t>
            </a:r>
            <a:r>
              <a:rPr lang="en-US" sz="2400" b="0" i="0" u="none" strike="noStrike" cap="none" baseline="0">
                <a:solidFill>
                  <a:schemeClr val="dk1"/>
                </a:solidFill>
                <a:latin typeface="Arial"/>
                <a:ea typeface="Arial"/>
                <a:cs typeface="Arial"/>
                <a:sym typeface="Arial"/>
              </a:rPr>
              <a:t>urge Model is a modification of the SLOSH model which uses GFS winds to predict storm surge based on large extra-tropical storms </a:t>
            </a:r>
          </a:p>
          <a:p>
            <a:pPr marL="0" marR="0" lvl="0" indent="0" algn="l" rtl="0">
              <a:spcBef>
                <a:spcPts val="280"/>
              </a:spcBef>
              <a:spcAft>
                <a:spcPts val="0"/>
              </a:spcAft>
              <a:buClr>
                <a:schemeClr val="dk1"/>
              </a:buClr>
              <a:buFont typeface="Arial"/>
              <a:buNone/>
            </a:pPr>
            <a:endParaRPr sz="1400" b="0" i="0" u="none" strike="noStrike" cap="none" baseline="0">
              <a:solidFill>
                <a:schemeClr val="dk1"/>
              </a:solidFill>
              <a:latin typeface="Arial"/>
              <a:ea typeface="Arial"/>
              <a:cs typeface="Arial"/>
              <a:sym typeface="Arial"/>
            </a:endParaRPr>
          </a:p>
          <a:p>
            <a:pPr marL="342900" marR="0" lvl="0" indent="-342900" algn="l" rtl="0">
              <a:spcBef>
                <a:spcPts val="480"/>
              </a:spcBef>
              <a:spcAft>
                <a:spcPts val="0"/>
              </a:spcAft>
              <a:buClr>
                <a:schemeClr val="dk1"/>
              </a:buClr>
              <a:buSzPct val="100000"/>
              <a:buFont typeface="Arial"/>
              <a:buChar char="•"/>
            </a:pPr>
            <a:r>
              <a:rPr lang="en-US" sz="2400" b="0" i="0" u="none" strike="noStrike" cap="none" baseline="0">
                <a:solidFill>
                  <a:schemeClr val="dk1"/>
                </a:solidFill>
                <a:latin typeface="Arial"/>
                <a:ea typeface="Arial"/>
                <a:cs typeface="Arial"/>
                <a:sym typeface="Arial"/>
              </a:rPr>
              <a:t>Produces Coastal Guidance</a:t>
            </a:r>
          </a:p>
          <a:p>
            <a:pPr marL="742950" marR="0" lvl="1" indent="-285750" algn="l" rtl="0">
              <a:spcBef>
                <a:spcPts val="400"/>
              </a:spcBef>
              <a:spcAft>
                <a:spcPts val="0"/>
              </a:spcAft>
              <a:buClr>
                <a:schemeClr val="dk1"/>
              </a:buClr>
              <a:buSzPct val="100000"/>
              <a:buFont typeface="Arial"/>
              <a:buChar char="–"/>
            </a:pPr>
            <a:r>
              <a:rPr lang="en-US" sz="2000" b="0" i="0" u="none" strike="noStrike" cap="none" baseline="0">
                <a:solidFill>
                  <a:schemeClr val="dk1"/>
                </a:solidFill>
                <a:latin typeface="Arial"/>
                <a:ea typeface="Arial"/>
                <a:cs typeface="Arial"/>
                <a:sym typeface="Arial"/>
              </a:rPr>
              <a:t>4 times a day (00z, 06z, 12z and 18z) when the GFS winds are available (roughly 4 hours 50 min after nominal forecast time)</a:t>
            </a:r>
          </a:p>
          <a:p>
            <a:pPr marL="742950" marR="0" lvl="1" indent="-285750" algn="l" rtl="0">
              <a:spcBef>
                <a:spcPts val="400"/>
              </a:spcBef>
              <a:spcAft>
                <a:spcPts val="0"/>
              </a:spcAft>
              <a:buClr>
                <a:schemeClr val="dk1"/>
              </a:buClr>
              <a:buSzPct val="100000"/>
              <a:buFont typeface="Arial"/>
              <a:buChar char="–"/>
            </a:pPr>
            <a:r>
              <a:rPr lang="en-US" sz="2000" b="0" i="0" u="none" strike="noStrike" cap="none" baseline="0">
                <a:solidFill>
                  <a:schemeClr val="dk1"/>
                </a:solidFill>
                <a:latin typeface="Arial"/>
                <a:ea typeface="Arial"/>
                <a:cs typeface="Arial"/>
                <a:sym typeface="Arial"/>
              </a:rPr>
              <a:t>On NDFD CONUS Grid (merges 3 extra-tropical basins) </a:t>
            </a:r>
          </a:p>
          <a:p>
            <a:pPr marL="742950" marR="0" lvl="1" indent="-285750" algn="l" rtl="0">
              <a:spcBef>
                <a:spcPts val="400"/>
              </a:spcBef>
              <a:spcAft>
                <a:spcPts val="0"/>
              </a:spcAft>
              <a:buClr>
                <a:schemeClr val="dk1"/>
              </a:buClr>
              <a:buSzPct val="100000"/>
              <a:buFont typeface="Arial"/>
              <a:buChar char="–"/>
            </a:pPr>
            <a:r>
              <a:rPr lang="en-US" sz="2000" b="0" i="0" u="none" strike="noStrike" cap="none" baseline="0">
                <a:solidFill>
                  <a:schemeClr val="dk1"/>
                </a:solidFill>
                <a:latin typeface="Arial"/>
                <a:ea typeface="Arial"/>
                <a:cs typeface="Arial"/>
                <a:sym typeface="Arial"/>
              </a:rPr>
              <a:t>On NDFD Alaska Grid (merges 3 extra-tropical basins)</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title"/>
          </p:nvPr>
        </p:nvSpPr>
        <p:spPr>
          <a:xfrm>
            <a:off x="457200" y="76200"/>
            <a:ext cx="8229600" cy="9144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US" sz="3600" b="0" i="0" u="none" strike="noStrike" cap="none" baseline="0">
                <a:solidFill>
                  <a:schemeClr val="dk2"/>
                </a:solidFill>
                <a:latin typeface="Arial"/>
                <a:ea typeface="Arial"/>
                <a:cs typeface="Arial"/>
                <a:sym typeface="Arial"/>
              </a:rPr>
              <a:t>What is SHEF?</a:t>
            </a:r>
          </a:p>
        </p:txBody>
      </p:sp>
      <p:sp>
        <p:nvSpPr>
          <p:cNvPr id="98" name="Shape 98"/>
          <p:cNvSpPr txBox="1">
            <a:spLocks noGrp="1"/>
          </p:cNvSpPr>
          <p:nvPr>
            <p:ph type="body" idx="1"/>
          </p:nvPr>
        </p:nvSpPr>
        <p:spPr>
          <a:xfrm>
            <a:off x="457200" y="1219200"/>
            <a:ext cx="8229600" cy="5562600"/>
          </a:xfrm>
          <a:prstGeom prst="rect">
            <a:avLst/>
          </a:prstGeom>
          <a:noFill/>
          <a:ln>
            <a:noFill/>
          </a:ln>
        </p:spPr>
        <p:txBody>
          <a:bodyPr lIns="91425" tIns="45700" rIns="91425" bIns="45700" anchor="t" anchorCtr="0">
            <a:noAutofit/>
          </a:bodyPr>
          <a:lstStyle/>
          <a:p>
            <a:pPr marL="742950" marR="0" lvl="1" indent="-285750" algn="l" rtl="0">
              <a:spcBef>
                <a:spcPts val="0"/>
              </a:spcBef>
              <a:spcAft>
                <a:spcPts val="0"/>
              </a:spcAft>
              <a:buClr>
                <a:schemeClr val="dk1"/>
              </a:buClr>
              <a:buSzPct val="100000"/>
              <a:buFont typeface="Arial"/>
              <a:buChar char="•"/>
            </a:pPr>
            <a:r>
              <a:rPr lang="en-US" sz="2400" b="1" i="0" u="none" strike="noStrike" cap="none" baseline="0">
                <a:solidFill>
                  <a:schemeClr val="dk1"/>
                </a:solidFill>
                <a:latin typeface="Arial"/>
                <a:ea typeface="Arial"/>
                <a:cs typeface="Arial"/>
                <a:sym typeface="Arial"/>
              </a:rPr>
              <a:t>S</a:t>
            </a:r>
            <a:r>
              <a:rPr lang="en-US" sz="2400" b="0" i="0" u="none" strike="noStrike" cap="none" baseline="0">
                <a:solidFill>
                  <a:schemeClr val="dk1"/>
                </a:solidFill>
                <a:latin typeface="Arial"/>
                <a:ea typeface="Arial"/>
                <a:cs typeface="Arial"/>
                <a:sym typeface="Arial"/>
              </a:rPr>
              <a:t>tandard </a:t>
            </a:r>
            <a:r>
              <a:rPr lang="en-US" sz="2400" b="1" i="0" u="none" strike="noStrike" cap="none" baseline="0">
                <a:solidFill>
                  <a:schemeClr val="dk1"/>
                </a:solidFill>
                <a:latin typeface="Arial"/>
                <a:ea typeface="Arial"/>
                <a:cs typeface="Arial"/>
                <a:sym typeface="Arial"/>
              </a:rPr>
              <a:t>H</a:t>
            </a:r>
            <a:r>
              <a:rPr lang="en-US" sz="2400" b="0" i="0" u="none" strike="noStrike" cap="none" baseline="0">
                <a:solidFill>
                  <a:schemeClr val="dk1"/>
                </a:solidFill>
                <a:latin typeface="Arial"/>
                <a:ea typeface="Arial"/>
                <a:cs typeface="Arial"/>
                <a:sym typeface="Arial"/>
              </a:rPr>
              <a:t>ydrometeorological </a:t>
            </a:r>
            <a:r>
              <a:rPr lang="en-US" sz="2400" b="1" i="0" u="none" strike="noStrike" cap="none" baseline="0">
                <a:solidFill>
                  <a:schemeClr val="dk1"/>
                </a:solidFill>
                <a:latin typeface="Arial"/>
                <a:ea typeface="Arial"/>
                <a:cs typeface="Arial"/>
                <a:sym typeface="Arial"/>
              </a:rPr>
              <a:t>E</a:t>
            </a:r>
            <a:r>
              <a:rPr lang="en-US" sz="2400" b="0" i="0" u="none" strike="noStrike" cap="none" baseline="0">
                <a:solidFill>
                  <a:schemeClr val="dk1"/>
                </a:solidFill>
                <a:latin typeface="Arial"/>
                <a:ea typeface="Arial"/>
                <a:cs typeface="Arial"/>
                <a:sym typeface="Arial"/>
              </a:rPr>
              <a:t>xchange </a:t>
            </a:r>
            <a:r>
              <a:rPr lang="en-US" sz="2400" b="1" i="0" u="none" strike="noStrike" cap="none" baseline="0">
                <a:solidFill>
                  <a:schemeClr val="dk1"/>
                </a:solidFill>
                <a:latin typeface="Arial"/>
                <a:ea typeface="Arial"/>
                <a:cs typeface="Arial"/>
                <a:sym typeface="Arial"/>
              </a:rPr>
              <a:t>F</a:t>
            </a:r>
            <a:r>
              <a:rPr lang="en-US" sz="2400" b="0" i="0" u="none" strike="noStrike" cap="none" baseline="0">
                <a:solidFill>
                  <a:schemeClr val="dk1"/>
                </a:solidFill>
                <a:latin typeface="Arial"/>
                <a:ea typeface="Arial"/>
                <a:cs typeface="Arial"/>
                <a:sym typeface="Arial"/>
              </a:rPr>
              <a:t>ormat</a:t>
            </a:r>
          </a:p>
          <a:p>
            <a:pPr marL="742950" marR="0" lvl="1" indent="-285750" algn="l" rtl="0">
              <a:spcBef>
                <a:spcPts val="480"/>
              </a:spcBef>
              <a:spcAft>
                <a:spcPts val="0"/>
              </a:spcAft>
              <a:buClr>
                <a:schemeClr val="dk1"/>
              </a:buClr>
              <a:buSzPct val="100000"/>
              <a:buFont typeface="Arial"/>
              <a:buChar char="•"/>
            </a:pPr>
            <a:r>
              <a:rPr lang="en-US" sz="2400" b="0" i="0" u="none" strike="noStrike" cap="none" baseline="0">
                <a:solidFill>
                  <a:schemeClr val="dk1"/>
                </a:solidFill>
                <a:latin typeface="Arial"/>
                <a:ea typeface="Arial"/>
                <a:cs typeface="Arial"/>
                <a:sym typeface="Arial"/>
              </a:rPr>
              <a:t>Designed for data sharing and readability</a:t>
            </a:r>
          </a:p>
          <a:p>
            <a:pPr marL="1143000" marR="0" lvl="2" indent="-228600" algn="l" rtl="0">
              <a:spcBef>
                <a:spcPts val="360"/>
              </a:spcBef>
              <a:spcAft>
                <a:spcPts val="0"/>
              </a:spcAft>
              <a:buClr>
                <a:schemeClr val="dk1"/>
              </a:buClr>
              <a:buSzPct val="100000"/>
              <a:buFont typeface="Arial"/>
              <a:buChar char="-"/>
            </a:pPr>
            <a:r>
              <a:rPr lang="en-US" sz="1800" b="0" i="0" u="none" strike="noStrike" cap="none" baseline="0">
                <a:solidFill>
                  <a:schemeClr val="dk1"/>
                </a:solidFill>
                <a:latin typeface="Arial"/>
                <a:ea typeface="Arial"/>
                <a:cs typeface="Arial"/>
                <a:sym typeface="Arial"/>
              </a:rPr>
              <a:t>Identifies location, data type, time and interval of measurements, units</a:t>
            </a:r>
          </a:p>
          <a:p>
            <a:pPr marL="742950" marR="0" lvl="1" indent="-285750" algn="l" rtl="0">
              <a:spcBef>
                <a:spcPts val="480"/>
              </a:spcBef>
              <a:spcAft>
                <a:spcPts val="0"/>
              </a:spcAft>
              <a:buClr>
                <a:schemeClr val="dk1"/>
              </a:buClr>
              <a:buSzPct val="100000"/>
              <a:buFont typeface="Arial"/>
              <a:buChar char="•"/>
            </a:pPr>
            <a:r>
              <a:rPr lang="en-US" sz="2400" b="0" i="0" u="none" strike="noStrike" cap="none" baseline="0">
                <a:solidFill>
                  <a:schemeClr val="dk1"/>
                </a:solidFill>
                <a:latin typeface="Arial"/>
                <a:ea typeface="Arial"/>
                <a:cs typeface="Arial"/>
                <a:sym typeface="Arial"/>
              </a:rPr>
              <a:t>Example: </a:t>
            </a:r>
          </a:p>
          <a:p>
            <a:pPr marL="457200" marR="0" lvl="1" indent="0" algn="l" rtl="0">
              <a:spcBef>
                <a:spcPts val="360"/>
              </a:spcBef>
              <a:spcAft>
                <a:spcPts val="0"/>
              </a:spcAft>
              <a:buClr>
                <a:schemeClr val="dk1"/>
              </a:buClr>
              <a:buFont typeface="Arial"/>
              <a:buNone/>
            </a:pPr>
            <a:endParaRPr sz="1800" b="0" i="0" u="none" strike="noStrike" cap="none" baseline="0">
              <a:solidFill>
                <a:schemeClr val="dk1"/>
              </a:solidFill>
              <a:latin typeface="Arial"/>
              <a:ea typeface="Arial"/>
              <a:cs typeface="Arial"/>
              <a:sym typeface="Arial"/>
            </a:endParaRPr>
          </a:p>
          <a:p>
            <a:pPr marL="457200" marR="0" lvl="1" indent="0" algn="l" rtl="0">
              <a:spcBef>
                <a:spcPts val="180"/>
              </a:spcBef>
              <a:spcAft>
                <a:spcPts val="0"/>
              </a:spcAft>
              <a:buClr>
                <a:schemeClr val="dk1"/>
              </a:buClr>
              <a:buSzPct val="25000"/>
              <a:buFont typeface="Courier New"/>
              <a:buNone/>
            </a:pPr>
            <a:r>
              <a:rPr lang="en-US" sz="900" b="0" i="0" u="none" strike="noStrike" cap="none" baseline="0">
                <a:solidFill>
                  <a:schemeClr val="dk1"/>
                </a:solidFill>
                <a:latin typeface="Courier New"/>
                <a:ea typeface="Courier New"/>
                <a:cs typeface="Courier New"/>
                <a:sym typeface="Courier New"/>
              </a:rPr>
              <a:t>****0000021076****CBOFS KWBC 061842</a:t>
            </a:r>
          </a:p>
          <a:p>
            <a:pPr marL="457200" marR="0" lvl="1" indent="0" algn="l" rtl="0">
              <a:spcBef>
                <a:spcPts val="180"/>
              </a:spcBef>
              <a:spcAft>
                <a:spcPts val="0"/>
              </a:spcAft>
              <a:buClr>
                <a:schemeClr val="dk1"/>
              </a:buClr>
              <a:buSzPct val="25000"/>
              <a:buFont typeface="Courier New"/>
              <a:buNone/>
            </a:pPr>
            <a:r>
              <a:rPr lang="en-US" sz="900" b="0" i="0" u="none" strike="noStrike" cap="none" baseline="0">
                <a:solidFill>
                  <a:schemeClr val="dk1"/>
                </a:solidFill>
                <a:latin typeface="Courier New"/>
                <a:ea typeface="Courier New"/>
                <a:cs typeface="Courier New"/>
                <a:sym typeface="Courier New"/>
              </a:rPr>
              <a:t>TIDNT</a:t>
            </a:r>
          </a:p>
          <a:p>
            <a:pPr marL="457200" marR="0" lvl="1" indent="0" algn="l" rtl="0">
              <a:spcBef>
                <a:spcPts val="180"/>
              </a:spcBef>
              <a:spcAft>
                <a:spcPts val="0"/>
              </a:spcAft>
              <a:buClr>
                <a:schemeClr val="dk1"/>
              </a:buClr>
              <a:buSzPct val="25000"/>
              <a:buFont typeface="Courier New"/>
              <a:buNone/>
            </a:pPr>
            <a:r>
              <a:rPr lang="en-US" sz="900" b="0" i="0" u="none" strike="noStrike" cap="none" baseline="0">
                <a:solidFill>
                  <a:schemeClr val="dk1"/>
                </a:solidFill>
                <a:latin typeface="Courier New"/>
                <a:ea typeface="Courier New"/>
                <a:cs typeface="Courier New"/>
                <a:sym typeface="Courier New"/>
              </a:rPr>
              <a:t>:SHEF ENCODED 30 MINUTE WATER LEVEL FORECAST GUIDANCE</a:t>
            </a:r>
          </a:p>
          <a:p>
            <a:pPr marL="457200" marR="0" lvl="1" indent="0" algn="l" rtl="0">
              <a:spcBef>
                <a:spcPts val="180"/>
              </a:spcBef>
              <a:spcAft>
                <a:spcPts val="0"/>
              </a:spcAft>
              <a:buClr>
                <a:schemeClr val="dk1"/>
              </a:buClr>
              <a:buSzPct val="25000"/>
              <a:buFont typeface="Courier New"/>
              <a:buNone/>
            </a:pPr>
            <a:r>
              <a:rPr lang="en-US" sz="900" b="0" i="0" u="none" strike="noStrike" cap="none" baseline="0">
                <a:solidFill>
                  <a:schemeClr val="dk1"/>
                </a:solidFill>
                <a:latin typeface="Courier New"/>
                <a:ea typeface="Courier New"/>
                <a:cs typeface="Courier New"/>
                <a:sym typeface="Courier New"/>
              </a:rPr>
              <a:t>:WATER LEVEL VALUES REFERENCED TO MLLW IN FEET (HMIFZ)</a:t>
            </a:r>
          </a:p>
          <a:p>
            <a:pPr marL="457200" marR="0" lvl="1" indent="0" algn="l" rtl="0">
              <a:spcBef>
                <a:spcPts val="180"/>
              </a:spcBef>
              <a:spcAft>
                <a:spcPts val="0"/>
              </a:spcAft>
              <a:buClr>
                <a:schemeClr val="dk1"/>
              </a:buClr>
              <a:buSzPct val="25000"/>
              <a:buFont typeface="Courier New"/>
              <a:buNone/>
            </a:pPr>
            <a:r>
              <a:rPr lang="en-US" sz="900" b="0" i="0" u="none" strike="noStrike" cap="none" baseline="0">
                <a:solidFill>
                  <a:schemeClr val="dk1"/>
                </a:solidFill>
                <a:latin typeface="Courier New"/>
                <a:ea typeface="Courier New"/>
                <a:cs typeface="Courier New"/>
                <a:sym typeface="Courier New"/>
              </a:rPr>
              <a:t>:TIME ZONE IS UTC</a:t>
            </a:r>
          </a:p>
          <a:p>
            <a:pPr marL="457200" marR="0" lvl="1" indent="0" algn="l" rtl="0">
              <a:spcBef>
                <a:spcPts val="180"/>
              </a:spcBef>
              <a:spcAft>
                <a:spcPts val="0"/>
              </a:spcAft>
              <a:buClr>
                <a:schemeClr val="dk1"/>
              </a:buClr>
              <a:buSzPct val="25000"/>
              <a:buFont typeface="Courier New"/>
              <a:buNone/>
            </a:pPr>
            <a:r>
              <a:rPr lang="en-US" sz="900" b="0" i="0" u="none" strike="noStrike" cap="none" baseline="0">
                <a:solidFill>
                  <a:schemeClr val="dk1"/>
                </a:solidFill>
                <a:latin typeface="Courier New"/>
                <a:ea typeface="Courier New"/>
                <a:cs typeface="Courier New"/>
                <a:sym typeface="Courier New"/>
              </a:rPr>
              <a:t>:WATER LEVEL FORECAST GUIDANCE IS FOR TOTAL WATER LEVELS</a:t>
            </a:r>
          </a:p>
          <a:p>
            <a:pPr marL="457200" marR="0" lvl="1" indent="0" algn="l" rtl="0">
              <a:spcBef>
                <a:spcPts val="180"/>
              </a:spcBef>
              <a:spcAft>
                <a:spcPts val="0"/>
              </a:spcAft>
              <a:buClr>
                <a:schemeClr val="dk1"/>
              </a:buClr>
              <a:buSzPct val="25000"/>
              <a:buFont typeface="Courier New"/>
              <a:buNone/>
            </a:pPr>
            <a:r>
              <a:rPr lang="en-US" sz="900" b="0" i="0" u="none" strike="noStrike" cap="none" baseline="0">
                <a:solidFill>
                  <a:schemeClr val="dk1"/>
                </a:solidFill>
                <a:latin typeface="Courier New"/>
                <a:ea typeface="Courier New"/>
                <a:cs typeface="Courier New"/>
                <a:sym typeface="Courier New"/>
              </a:rPr>
              <a:t>:PROVIDED BY DOC/NOAA/NOS/CO-OPS</a:t>
            </a:r>
          </a:p>
          <a:p>
            <a:pPr marL="457200" marR="0" lvl="1" indent="0" algn="l" rtl="0">
              <a:spcBef>
                <a:spcPts val="180"/>
              </a:spcBef>
              <a:spcAft>
                <a:spcPts val="0"/>
              </a:spcAft>
              <a:buClr>
                <a:schemeClr val="dk1"/>
              </a:buClr>
              <a:buSzPct val="25000"/>
              <a:buFont typeface="Courier New"/>
              <a:buNone/>
            </a:pPr>
            <a:r>
              <a:rPr lang="en-US" sz="900" b="0" i="0" u="none" strike="noStrike" cap="none" baseline="0">
                <a:solidFill>
                  <a:schemeClr val="dk1"/>
                </a:solidFill>
                <a:latin typeface="Courier New"/>
                <a:ea typeface="Courier New"/>
                <a:cs typeface="Courier New"/>
                <a:sym typeface="Courier New"/>
              </a:rPr>
              <a:t>:corms@noaa.gov 301-713-2540</a:t>
            </a:r>
          </a:p>
          <a:p>
            <a:pPr marL="457200" marR="0" lvl="1" indent="0" algn="l" rtl="0">
              <a:spcBef>
                <a:spcPts val="180"/>
              </a:spcBef>
              <a:spcAft>
                <a:spcPts val="0"/>
              </a:spcAft>
              <a:buClr>
                <a:schemeClr val="dk1"/>
              </a:buClr>
              <a:buSzPct val="25000"/>
              <a:buFont typeface="Courier New"/>
              <a:buNone/>
            </a:pPr>
            <a:r>
              <a:rPr lang="en-US" sz="900" b="0" i="0" u="none" strike="noStrike" cap="none" baseline="0">
                <a:solidFill>
                  <a:schemeClr val="dk1"/>
                </a:solidFill>
                <a:latin typeface="Courier New"/>
                <a:ea typeface="Courier New"/>
                <a:cs typeface="Courier New"/>
                <a:sym typeface="Courier New"/>
              </a:rPr>
              <a:t>.E SWPV2 20120906 Z DH1200/HMIFZ/DIN30/  0.427 /  0.887 /  1.122 /  1.435 /  1.646 /  1.865 </a:t>
            </a:r>
          </a:p>
          <a:p>
            <a:pPr marL="457200" marR="0" lvl="1" indent="0" algn="l" rtl="0">
              <a:spcBef>
                <a:spcPts val="180"/>
              </a:spcBef>
              <a:spcAft>
                <a:spcPts val="0"/>
              </a:spcAft>
              <a:buClr>
                <a:schemeClr val="dk1"/>
              </a:buClr>
              <a:buSzPct val="25000"/>
              <a:buFont typeface="Courier New"/>
              <a:buNone/>
            </a:pPr>
            <a:r>
              <a:rPr lang="en-US" sz="900" b="0" i="0" u="none" strike="noStrike" cap="none" baseline="0">
                <a:solidFill>
                  <a:schemeClr val="dk1"/>
                </a:solidFill>
                <a:latin typeface="Courier New"/>
                <a:ea typeface="Courier New"/>
                <a:cs typeface="Courier New"/>
                <a:sym typeface="Courier New"/>
              </a:rPr>
              <a:t>.E1   2.065/  2.219 /  2.446 /  2.589 /  2.676 /  2.767 /  2.665 /  2.500 /  2.322 /  2.156 /  1.939 /  1.764 </a:t>
            </a:r>
          </a:p>
          <a:p>
            <a:pPr marL="457200" marR="0" lvl="1" indent="0" algn="l" rtl="0">
              <a:spcBef>
                <a:spcPts val="180"/>
              </a:spcBef>
              <a:spcAft>
                <a:spcPts val="0"/>
              </a:spcAft>
              <a:buClr>
                <a:schemeClr val="dk1"/>
              </a:buClr>
              <a:buSzPct val="25000"/>
              <a:buFont typeface="Courier New"/>
              <a:buNone/>
            </a:pPr>
            <a:r>
              <a:rPr lang="en-US" sz="900" b="0" i="0" u="none" strike="noStrike" cap="none" baseline="0">
                <a:solidFill>
                  <a:schemeClr val="dk1"/>
                </a:solidFill>
                <a:latin typeface="Courier New"/>
                <a:ea typeface="Courier New"/>
                <a:cs typeface="Courier New"/>
                <a:sym typeface="Courier New"/>
              </a:rPr>
              <a:t>.E2   1.602/  1.407 /  1.251 /  1.057 /  0.925 /  0.789 /  0.781 /  0.880 /  1.045 /  1.230 /  1.414 /  1.616 </a:t>
            </a:r>
          </a:p>
          <a:p>
            <a:pPr marL="457200" marR="0" lvl="1" indent="0" algn="l" rtl="0">
              <a:spcBef>
                <a:spcPts val="180"/>
              </a:spcBef>
              <a:spcAft>
                <a:spcPts val="0"/>
              </a:spcAft>
              <a:buClr>
                <a:schemeClr val="dk1"/>
              </a:buClr>
              <a:buSzPct val="25000"/>
              <a:buFont typeface="Courier New"/>
              <a:buNone/>
            </a:pPr>
            <a:r>
              <a:rPr lang="en-US" sz="900" b="0" i="0" u="none" strike="noStrike" cap="none" baseline="0">
                <a:solidFill>
                  <a:schemeClr val="dk1"/>
                </a:solidFill>
                <a:latin typeface="Courier New"/>
                <a:ea typeface="Courier New"/>
                <a:cs typeface="Courier New"/>
                <a:sym typeface="Courier New"/>
              </a:rPr>
              <a:t>.E3   1.820/  2.007 /  2.182 /  2.363 /  2.453 /  2.538 /  2.498 /  2.405 /  2.288 /  2.128 /  1.994 /  1.820 </a:t>
            </a:r>
          </a:p>
          <a:p>
            <a:pPr marL="457200" marR="0" lvl="1" indent="0" algn="l" rtl="0">
              <a:spcBef>
                <a:spcPts val="180"/>
              </a:spcBef>
              <a:spcAft>
                <a:spcPts val="0"/>
              </a:spcAft>
              <a:buClr>
                <a:schemeClr val="dk1"/>
              </a:buClr>
              <a:buSzPct val="25000"/>
              <a:buFont typeface="Courier New"/>
              <a:buNone/>
            </a:pPr>
            <a:r>
              <a:rPr lang="en-US" sz="900" b="0" i="0" u="none" strike="noStrike" cap="none" baseline="0">
                <a:solidFill>
                  <a:schemeClr val="dk1"/>
                </a:solidFill>
                <a:latin typeface="Courier New"/>
                <a:ea typeface="Courier New"/>
                <a:cs typeface="Courier New"/>
                <a:sym typeface="Courier New"/>
              </a:rPr>
              <a:t>.E4   1.631/  1.385 /  1.184 /  1.027 /  0.931 /  0.897 /  0.943 /  1.046 /  1.175 /  1.347 /  1.563 /  1.812 </a:t>
            </a:r>
          </a:p>
          <a:p>
            <a:pPr marL="457200" marR="0" lvl="1" indent="0" algn="l" rtl="0">
              <a:spcBef>
                <a:spcPts val="180"/>
              </a:spcBef>
              <a:spcAft>
                <a:spcPts val="0"/>
              </a:spcAft>
              <a:buClr>
                <a:schemeClr val="dk1"/>
              </a:buClr>
              <a:buSzPct val="25000"/>
              <a:buFont typeface="Courier New"/>
              <a:buNone/>
            </a:pPr>
            <a:r>
              <a:rPr lang="en-US" sz="900" b="0" i="0" u="none" strike="noStrike" cap="none" baseline="0">
                <a:solidFill>
                  <a:schemeClr val="dk1"/>
                </a:solidFill>
                <a:latin typeface="Courier New"/>
                <a:ea typeface="Courier New"/>
                <a:cs typeface="Courier New"/>
                <a:sym typeface="Courier New"/>
              </a:rPr>
              <a:t>.E5   2.087/  2.375 /  2.632 /  2.855 /  3.002 /  3.111 /  3.150 /  3.104 /  3.001 /  2.853 /  2.699 /  2.524 </a:t>
            </a:r>
          </a:p>
          <a:p>
            <a:pPr marL="457200" marR="0" lvl="1" indent="0" algn="l" rtl="0">
              <a:spcBef>
                <a:spcPts val="180"/>
              </a:spcBef>
              <a:spcAft>
                <a:spcPts val="0"/>
              </a:spcAft>
              <a:buClr>
                <a:schemeClr val="dk1"/>
              </a:buClr>
              <a:buSzPct val="25000"/>
              <a:buFont typeface="Courier New"/>
              <a:buNone/>
            </a:pPr>
            <a:r>
              <a:rPr lang="en-US" sz="900" b="0" i="0" u="none" strike="noStrike" cap="none" baseline="0">
                <a:solidFill>
                  <a:schemeClr val="dk1"/>
                </a:solidFill>
                <a:latin typeface="Courier New"/>
                <a:ea typeface="Courier New"/>
                <a:cs typeface="Courier New"/>
                <a:sym typeface="Courier New"/>
              </a:rPr>
              <a:t>.E6   2.322/  2.086 /  1.812 /  1.537 /  1.313 /  1.164 /  1.073 /  1.065 /  1.116 /  1.191 /  1.267 /  1.352 </a:t>
            </a:r>
          </a:p>
          <a:p>
            <a:pPr marL="457200" marR="0" lvl="1" indent="0" algn="l" rtl="0">
              <a:spcBef>
                <a:spcPts val="180"/>
              </a:spcBef>
              <a:spcAft>
                <a:spcPts val="0"/>
              </a:spcAft>
              <a:buClr>
                <a:schemeClr val="dk1"/>
              </a:buClr>
              <a:buSzPct val="25000"/>
              <a:buFont typeface="Courier New"/>
              <a:buNone/>
            </a:pPr>
            <a:r>
              <a:rPr lang="en-US" sz="900" b="0" i="0" u="none" strike="noStrike" cap="none" baseline="0">
                <a:solidFill>
                  <a:schemeClr val="dk1"/>
                </a:solidFill>
                <a:latin typeface="Courier New"/>
                <a:ea typeface="Courier New"/>
                <a:cs typeface="Courier New"/>
                <a:sym typeface="Courier New"/>
              </a:rPr>
              <a:t>.E7   1.464/  1.598 /  1.754 /  1.916 /  2.050 /  2.139 /  2.167 /  2.138 /  2.071 /  1.972 /  1.848 /  1.715 </a:t>
            </a:r>
          </a:p>
          <a:p>
            <a:pPr marL="457200" marR="0" lvl="1" indent="0" algn="l" rtl="0">
              <a:spcBef>
                <a:spcPts val="180"/>
              </a:spcBef>
              <a:spcAft>
                <a:spcPts val="0"/>
              </a:spcAft>
              <a:buClr>
                <a:schemeClr val="dk1"/>
              </a:buClr>
              <a:buSzPct val="25000"/>
              <a:buFont typeface="Courier New"/>
              <a:buNone/>
            </a:pPr>
            <a:r>
              <a:rPr lang="en-US" sz="900" b="0" i="0" u="none" strike="noStrike" cap="none" baseline="0">
                <a:solidFill>
                  <a:schemeClr val="dk1"/>
                </a:solidFill>
                <a:latin typeface="Courier New"/>
                <a:ea typeface="Courier New"/>
                <a:cs typeface="Courier New"/>
                <a:sym typeface="Courier New"/>
              </a:rPr>
              <a:t>.E8   1.573/  1.419 /  1.239 /  1.042 /  0.866 /  0.724 /  0.648</a:t>
            </a:r>
          </a:p>
          <a:p>
            <a:pPr marL="742950" marR="0" lvl="1" indent="-196850" algn="l" rtl="0">
              <a:spcBef>
                <a:spcPts val="280"/>
              </a:spcBef>
              <a:spcAft>
                <a:spcPts val="0"/>
              </a:spcAft>
              <a:buClr>
                <a:schemeClr val="dk1"/>
              </a:buClr>
              <a:buFont typeface="Arial"/>
              <a:buNone/>
            </a:pPr>
            <a:endParaRPr sz="1400" b="0" i="0" u="none" strike="noStrike" cap="none" baseline="0">
              <a:solidFill>
                <a:schemeClr val="dk1"/>
              </a:solidFill>
              <a:latin typeface="Arial"/>
              <a:ea typeface="Arial"/>
              <a:cs typeface="Arial"/>
              <a:sym typeface="Arial"/>
            </a:endParaRP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a:spLocks noGrp="1"/>
          </p:cNvSpPr>
          <p:nvPr>
            <p:ph type="title"/>
          </p:nvPr>
        </p:nvSpPr>
        <p:spPr>
          <a:xfrm>
            <a:off x="457200" y="76200"/>
            <a:ext cx="8229600" cy="9144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US" sz="3600" b="0" i="0" u="none" strike="noStrike" cap="none" baseline="0">
                <a:solidFill>
                  <a:schemeClr val="dk2"/>
                </a:solidFill>
                <a:latin typeface="Arial"/>
                <a:ea typeface="Arial"/>
                <a:cs typeface="Arial"/>
                <a:sym typeface="Arial"/>
              </a:rPr>
              <a:t>Why are We Doing This?</a:t>
            </a:r>
          </a:p>
        </p:txBody>
      </p:sp>
      <p:sp>
        <p:nvSpPr>
          <p:cNvPr id="104" name="Shape 104"/>
          <p:cNvSpPr txBox="1">
            <a:spLocks noGrp="1"/>
          </p:cNvSpPr>
          <p:nvPr>
            <p:ph type="body" idx="1"/>
          </p:nvPr>
        </p:nvSpPr>
        <p:spPr>
          <a:xfrm>
            <a:off x="457200" y="1143000"/>
            <a:ext cx="8229600" cy="5181600"/>
          </a:xfrm>
          <a:prstGeom prst="rect">
            <a:avLst/>
          </a:prstGeom>
          <a:noFill/>
          <a:ln>
            <a:noFill/>
          </a:ln>
        </p:spPr>
        <p:txBody>
          <a:bodyPr lIns="91425" tIns="45700" rIns="91425" bIns="45700" anchor="t" anchorCtr="0">
            <a:noAutofit/>
          </a:bodyPr>
          <a:lstStyle/>
          <a:p>
            <a:pPr marL="0" marR="0" lvl="0" indent="0" algn="ctr" rtl="0">
              <a:spcBef>
                <a:spcPts val="0"/>
              </a:spcBef>
              <a:spcAft>
                <a:spcPts val="0"/>
              </a:spcAft>
              <a:buClr>
                <a:schemeClr val="dk1"/>
              </a:buClr>
              <a:buSzPct val="25000"/>
              <a:buFont typeface="Arial"/>
              <a:buNone/>
            </a:pPr>
            <a:r>
              <a:rPr lang="en-US" sz="1800" i="1">
                <a:solidFill>
                  <a:schemeClr val="dk1"/>
                </a:solidFill>
              </a:rPr>
              <a:t/>
            </a:r>
            <a:br>
              <a:rPr lang="en-US" sz="1800" i="1">
                <a:solidFill>
                  <a:schemeClr val="dk1"/>
                </a:solidFill>
              </a:rPr>
            </a:br>
            <a:r>
              <a:rPr lang="en-US" sz="1800" b="0" i="1" u="none" strike="noStrike" cap="none" baseline="0">
                <a:solidFill>
                  <a:schemeClr val="dk1"/>
                </a:solidFill>
                <a:latin typeface="Arial"/>
                <a:ea typeface="Arial"/>
                <a:cs typeface="Arial"/>
                <a:sym typeface="Arial"/>
              </a:rPr>
              <a:t>“Depending on the storm event, in the upper reaches of some tidal rivers, flooding from storm surge may be followed by river flooding from rain in the upland watershed. This increases the flood severity</a:t>
            </a:r>
            <a:r>
              <a:rPr lang="en-US" sz="1800" b="0" i="0" u="none" strike="noStrike" cap="none" baseline="0">
                <a:solidFill>
                  <a:schemeClr val="dk1"/>
                </a:solidFill>
                <a:latin typeface="Arial"/>
                <a:ea typeface="Arial"/>
                <a:cs typeface="Arial"/>
                <a:sym typeface="Arial"/>
              </a:rPr>
              <a:t>.” – NOAAWatch.gov</a:t>
            </a:r>
          </a:p>
          <a:p>
            <a:pPr marL="0" marR="0" lvl="0" indent="0" algn="ctr" rtl="0">
              <a:spcBef>
                <a:spcPts val="480"/>
              </a:spcBef>
              <a:spcAft>
                <a:spcPts val="0"/>
              </a:spcAft>
              <a:buClr>
                <a:schemeClr val="dk1"/>
              </a:buClr>
              <a:buFont typeface="Arial"/>
              <a:buNone/>
            </a:pPr>
            <a:endParaRPr sz="2400" b="0" i="0" u="none" strike="noStrike" cap="none" baseline="0">
              <a:solidFill>
                <a:schemeClr val="dk1"/>
              </a:solidFill>
              <a:latin typeface="Arial"/>
              <a:ea typeface="Arial"/>
              <a:cs typeface="Arial"/>
              <a:sym typeface="Arial"/>
            </a:endParaRPr>
          </a:p>
          <a:p>
            <a:pPr marL="342900" marR="0" lvl="0" indent="-317500" algn="l" rtl="0">
              <a:spcBef>
                <a:spcPts val="560"/>
              </a:spcBef>
              <a:spcAft>
                <a:spcPts val="0"/>
              </a:spcAft>
              <a:buClr>
                <a:schemeClr val="dk1"/>
              </a:buClr>
              <a:buSzPct val="100000"/>
              <a:buFont typeface="Arial"/>
              <a:buChar char="•"/>
            </a:pPr>
            <a:r>
              <a:rPr lang="en-US" sz="2400" b="0" i="0" u="none" strike="noStrike" cap="none" baseline="0">
                <a:solidFill>
                  <a:schemeClr val="dk1"/>
                </a:solidFill>
                <a:latin typeface="Arial"/>
                <a:ea typeface="Arial"/>
                <a:cs typeface="Arial"/>
                <a:sym typeface="Arial"/>
              </a:rPr>
              <a:t>River forecast centers (RFCs) use AHPS and lack system-friendly predictions at the coastal interface (i.e. river mouths)</a:t>
            </a:r>
          </a:p>
          <a:p>
            <a:pPr marL="342900" marR="0" lvl="0" indent="-317500" algn="l" rtl="0">
              <a:spcBef>
                <a:spcPts val="560"/>
              </a:spcBef>
              <a:spcAft>
                <a:spcPts val="0"/>
              </a:spcAft>
              <a:buClr>
                <a:schemeClr val="dk1"/>
              </a:buClr>
              <a:buSzPct val="100000"/>
              <a:buFont typeface="Arial"/>
              <a:buChar char="•"/>
            </a:pPr>
            <a:r>
              <a:rPr lang="en-US" sz="2400" b="0" i="0" u="none" strike="noStrike" cap="none" baseline="0">
                <a:solidFill>
                  <a:schemeClr val="dk1"/>
                </a:solidFill>
                <a:latin typeface="Arial"/>
                <a:ea typeface="Arial"/>
                <a:cs typeface="Arial"/>
                <a:sym typeface="Arial"/>
              </a:rPr>
              <a:t>Bias-corrected SHEF output from ETSS would provide that guidance in an AHPS-readable format</a:t>
            </a:r>
          </a:p>
          <a:p>
            <a:pPr marL="342900" marR="0" lvl="0" indent="-317500" algn="l" rtl="0">
              <a:spcBef>
                <a:spcPts val="560"/>
              </a:spcBef>
              <a:spcAft>
                <a:spcPts val="0"/>
              </a:spcAft>
              <a:buClr>
                <a:schemeClr val="dk1"/>
              </a:buClr>
              <a:buSzPct val="100000"/>
              <a:buFont typeface="Arial"/>
              <a:buChar char="•"/>
            </a:pPr>
            <a:r>
              <a:rPr lang="en-US" sz="2400">
                <a:solidFill>
                  <a:schemeClr val="dk1"/>
                </a:solidFill>
              </a:rPr>
              <a:t>Data also available on AWIPS for WFOs</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Shape 109"/>
          <p:cNvSpPr/>
          <p:nvPr/>
        </p:nvSpPr>
        <p:spPr>
          <a:xfrm>
            <a:off x="0" y="692150"/>
            <a:ext cx="9144000" cy="6199187"/>
          </a:xfrm>
          <a:prstGeom prst="rect">
            <a:avLst/>
          </a:prstGeom>
          <a:solidFill>
            <a:schemeClr val="lt1"/>
          </a:solidFill>
          <a:ln w="25400" cap="flat">
            <a:solidFill>
              <a:srgbClr val="89A4A6"/>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2000" b="0" i="0" u="none" strike="noStrike" cap="none" baseline="0">
              <a:solidFill>
                <a:srgbClr val="FFFFFF"/>
              </a:solidFill>
              <a:latin typeface="Arial"/>
              <a:ea typeface="Arial"/>
              <a:cs typeface="Arial"/>
              <a:sym typeface="Arial"/>
            </a:endParaRPr>
          </a:p>
        </p:txBody>
      </p:sp>
      <p:sp>
        <p:nvSpPr>
          <p:cNvPr id="110" name="Shape 110"/>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l" rtl="0">
              <a:spcBef>
                <a:spcPts val="0"/>
              </a:spcBef>
              <a:buClr>
                <a:srgbClr val="FFFFFF"/>
              </a:buClr>
              <a:buSzPct val="25000"/>
              <a:buFont typeface="Arial"/>
              <a:buNone/>
            </a:pPr>
            <a:fld id="{00000000-1234-1234-1234-123412341234}" type="slidenum">
              <a:rPr lang="en-US" sz="1400" b="0" i="0" u="none" strike="noStrike" cap="none" baseline="0">
                <a:solidFill>
                  <a:srgbClr val="FFFFFF"/>
                </a:solidFill>
                <a:latin typeface="Arial"/>
                <a:ea typeface="Arial"/>
                <a:cs typeface="Arial"/>
                <a:sym typeface="Arial"/>
              </a:rPr>
              <a:t>6</a:t>
            </a:fld>
            <a:endParaRPr lang="en-US" sz="1400" b="0" i="0" u="none" strike="noStrike" cap="none" baseline="0">
              <a:solidFill>
                <a:srgbClr val="FFFFFF"/>
              </a:solidFill>
              <a:latin typeface="Arial"/>
              <a:ea typeface="Arial"/>
              <a:cs typeface="Arial"/>
              <a:sym typeface="Arial"/>
            </a:endParaRPr>
          </a:p>
        </p:txBody>
      </p:sp>
      <p:sp>
        <p:nvSpPr>
          <p:cNvPr id="111" name="Shape 111"/>
          <p:cNvSpPr txBox="1"/>
          <p:nvPr/>
        </p:nvSpPr>
        <p:spPr>
          <a:xfrm>
            <a:off x="7010400" y="6653213"/>
            <a:ext cx="2133599" cy="476249"/>
          </a:xfrm>
          <a:prstGeom prst="rect">
            <a:avLst/>
          </a:prstGeom>
          <a:noFill/>
          <a:ln>
            <a:noFill/>
          </a:ln>
        </p:spPr>
        <p:txBody>
          <a:bodyPr lIns="91425" tIns="45700" rIns="91425" bIns="45700" anchor="t" anchorCtr="0">
            <a:noAutofit/>
          </a:bodyPr>
          <a:lstStyle/>
          <a:p>
            <a:pPr marL="0" marR="0" lvl="0" indent="0" algn="r" rtl="0">
              <a:spcBef>
                <a:spcPts val="0"/>
              </a:spcBef>
              <a:buSzPct val="25000"/>
              <a:buNone/>
            </a:pPr>
            <a:fld id="{00000000-1234-1234-1234-123412341234}" type="slidenum">
              <a:rPr lang="en-US" sz="1400" b="0" i="0" u="none" strike="noStrike" cap="none" baseline="0">
                <a:solidFill>
                  <a:srgbClr val="FFFFFF"/>
                </a:solidFill>
                <a:latin typeface="Arial"/>
                <a:ea typeface="Arial"/>
                <a:cs typeface="Arial"/>
                <a:sym typeface="Arial"/>
              </a:rPr>
              <a:t>6</a:t>
            </a:fld>
            <a:endParaRPr lang="en-US" sz="1400" b="0" i="0" u="none" strike="noStrike" cap="none" baseline="0">
              <a:solidFill>
                <a:srgbClr val="FFFFFF"/>
              </a:solidFill>
              <a:latin typeface="Arial"/>
              <a:ea typeface="Arial"/>
              <a:cs typeface="Arial"/>
              <a:sym typeface="Arial"/>
            </a:endParaRPr>
          </a:p>
        </p:txBody>
      </p:sp>
      <p:sp>
        <p:nvSpPr>
          <p:cNvPr id="112" name="Shape 112"/>
          <p:cNvSpPr txBox="1"/>
          <p:nvPr/>
        </p:nvSpPr>
        <p:spPr>
          <a:xfrm>
            <a:off x="2441664" y="76200"/>
            <a:ext cx="3698511" cy="584774"/>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800" b="1" i="0" u="none" strike="noStrike" cap="none" baseline="0">
                <a:solidFill>
                  <a:schemeClr val="dk1"/>
                </a:solidFill>
                <a:latin typeface="Arial"/>
                <a:ea typeface="Arial"/>
                <a:cs typeface="Arial"/>
                <a:sym typeface="Arial"/>
              </a:rPr>
              <a:t>Extra Tropical Storm Surge V2.0</a:t>
            </a:r>
          </a:p>
          <a:p>
            <a:pPr marL="0" marR="0" lvl="0" indent="0" algn="ctr" rtl="0">
              <a:spcBef>
                <a:spcPts val="0"/>
              </a:spcBef>
              <a:buSzPct val="25000"/>
              <a:buNone/>
            </a:pPr>
            <a:r>
              <a:rPr lang="en-US" sz="1400" b="1" i="0" u="none" strike="noStrike" cap="none" baseline="0">
                <a:solidFill>
                  <a:schemeClr val="dk1"/>
                </a:solidFill>
                <a:latin typeface="Arial"/>
                <a:ea typeface="Arial"/>
                <a:cs typeface="Arial"/>
                <a:sym typeface="Arial"/>
              </a:rPr>
              <a:t>Project Status as of  11/3/2014</a:t>
            </a:r>
          </a:p>
        </p:txBody>
      </p:sp>
      <p:cxnSp>
        <p:nvCxnSpPr>
          <p:cNvPr id="113" name="Shape 113"/>
          <p:cNvCxnSpPr/>
          <p:nvPr/>
        </p:nvCxnSpPr>
        <p:spPr>
          <a:xfrm>
            <a:off x="0" y="4191000"/>
            <a:ext cx="8763000" cy="1587"/>
          </a:xfrm>
          <a:prstGeom prst="straightConnector1">
            <a:avLst/>
          </a:prstGeom>
          <a:noFill/>
          <a:ln w="12600" cap="flat">
            <a:solidFill>
              <a:srgbClr val="000000"/>
            </a:solidFill>
            <a:prstDash val="solid"/>
            <a:miter/>
            <a:headEnd type="none" w="med" len="med"/>
            <a:tailEnd type="none" w="med" len="med"/>
          </a:ln>
        </p:spPr>
      </p:cxnSp>
      <p:cxnSp>
        <p:nvCxnSpPr>
          <p:cNvPr id="114" name="Shape 114"/>
          <p:cNvCxnSpPr/>
          <p:nvPr/>
        </p:nvCxnSpPr>
        <p:spPr>
          <a:xfrm>
            <a:off x="4572000" y="1141412"/>
            <a:ext cx="9524" cy="5095874"/>
          </a:xfrm>
          <a:prstGeom prst="straightConnector1">
            <a:avLst/>
          </a:prstGeom>
          <a:noFill/>
          <a:ln w="12600" cap="flat">
            <a:solidFill>
              <a:srgbClr val="000000"/>
            </a:solidFill>
            <a:prstDash val="solid"/>
            <a:miter/>
            <a:headEnd type="none" w="med" len="med"/>
            <a:tailEnd type="none" w="med" len="med"/>
          </a:ln>
        </p:spPr>
      </p:cxnSp>
      <p:sp>
        <p:nvSpPr>
          <p:cNvPr id="115" name="Shape 115"/>
          <p:cNvSpPr txBox="1"/>
          <p:nvPr/>
        </p:nvSpPr>
        <p:spPr>
          <a:xfrm>
            <a:off x="1601801" y="4300550"/>
            <a:ext cx="1205699" cy="30479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400" b="1" i="0" u="sng" strike="noStrike" cap="none" baseline="0">
                <a:solidFill>
                  <a:srgbClr val="000000"/>
                </a:solidFill>
                <a:latin typeface="Times New Roman"/>
                <a:ea typeface="Times New Roman"/>
                <a:cs typeface="Times New Roman"/>
                <a:sym typeface="Times New Roman"/>
              </a:rPr>
              <a:t>Issues/Risks</a:t>
            </a:r>
          </a:p>
        </p:txBody>
      </p:sp>
      <p:sp>
        <p:nvSpPr>
          <p:cNvPr id="116" name="Shape 116"/>
          <p:cNvSpPr txBox="1"/>
          <p:nvPr/>
        </p:nvSpPr>
        <p:spPr>
          <a:xfrm>
            <a:off x="6477000" y="4343400"/>
            <a:ext cx="1023900" cy="30479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400" b="1" i="0" u="sng" strike="noStrike" cap="none" baseline="0">
                <a:solidFill>
                  <a:srgbClr val="000000"/>
                </a:solidFill>
                <a:latin typeface="Times New Roman"/>
                <a:ea typeface="Times New Roman"/>
                <a:cs typeface="Times New Roman"/>
                <a:sym typeface="Times New Roman"/>
              </a:rPr>
              <a:t>Finances</a:t>
            </a:r>
          </a:p>
        </p:txBody>
      </p:sp>
      <p:sp>
        <p:nvSpPr>
          <p:cNvPr id="117" name="Shape 117"/>
          <p:cNvSpPr txBox="1"/>
          <p:nvPr/>
        </p:nvSpPr>
        <p:spPr>
          <a:xfrm>
            <a:off x="6019800" y="776300"/>
            <a:ext cx="1159200" cy="30479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400" b="1" i="0" u="sng" strike="noStrike" cap="none" baseline="0">
                <a:solidFill>
                  <a:srgbClr val="000000"/>
                </a:solidFill>
                <a:latin typeface="Times New Roman"/>
                <a:ea typeface="Times New Roman"/>
                <a:cs typeface="Times New Roman"/>
                <a:sym typeface="Times New Roman"/>
              </a:rPr>
              <a:t>Scheduling</a:t>
            </a:r>
          </a:p>
        </p:txBody>
      </p:sp>
      <p:pic>
        <p:nvPicPr>
          <p:cNvPr id="118" name="Shape 118"/>
          <p:cNvPicPr preferRelativeResize="0"/>
          <p:nvPr/>
        </p:nvPicPr>
        <p:blipFill rotWithShape="1">
          <a:blip r:embed="rId3">
            <a:alphaModFix/>
          </a:blip>
          <a:srcRect/>
          <a:stretch/>
        </p:blipFill>
        <p:spPr>
          <a:xfrm>
            <a:off x="0" y="0"/>
            <a:ext cx="1044575" cy="1044575"/>
          </a:xfrm>
          <a:prstGeom prst="rect">
            <a:avLst/>
          </a:prstGeom>
          <a:noFill/>
          <a:ln>
            <a:noFill/>
          </a:ln>
        </p:spPr>
      </p:pic>
      <p:sp>
        <p:nvSpPr>
          <p:cNvPr id="119" name="Shape 119"/>
          <p:cNvSpPr txBox="1"/>
          <p:nvPr/>
        </p:nvSpPr>
        <p:spPr>
          <a:xfrm>
            <a:off x="1143000" y="801687"/>
            <a:ext cx="2871788" cy="30479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400" b="1" i="0" u="sng" strike="noStrike" cap="none" baseline="0">
                <a:solidFill>
                  <a:srgbClr val="000000"/>
                </a:solidFill>
                <a:latin typeface="Times New Roman"/>
                <a:ea typeface="Times New Roman"/>
                <a:cs typeface="Times New Roman"/>
                <a:sym typeface="Times New Roman"/>
              </a:rPr>
              <a:t>Project Information and Highlights</a:t>
            </a:r>
          </a:p>
        </p:txBody>
      </p:sp>
      <p:sp>
        <p:nvSpPr>
          <p:cNvPr id="120" name="Shape 120"/>
          <p:cNvSpPr/>
          <p:nvPr/>
        </p:nvSpPr>
        <p:spPr>
          <a:xfrm>
            <a:off x="0" y="1404937"/>
            <a:ext cx="4581524" cy="2743199"/>
          </a:xfrm>
          <a:prstGeom prst="rect">
            <a:avLst/>
          </a:prstGeom>
          <a:noFill/>
          <a:ln>
            <a:noFill/>
          </a:ln>
        </p:spPr>
        <p:txBody>
          <a:bodyPr lIns="91425" tIns="45700" rIns="91425" bIns="45700" anchor="t" anchorCtr="0">
            <a:noAutofit/>
          </a:bodyPr>
          <a:lstStyle/>
          <a:p>
            <a:pPr marL="342900" marR="0" lvl="0" indent="-342900" algn="l" rtl="0">
              <a:spcBef>
                <a:spcPts val="0"/>
              </a:spcBef>
              <a:buSzPct val="25000"/>
              <a:buNone/>
            </a:pPr>
            <a:r>
              <a:rPr lang="en-US" sz="1000" b="1" i="0" u="sng" strike="noStrike" cap="none" baseline="0">
                <a:solidFill>
                  <a:srgbClr val="000000"/>
                </a:solidFill>
                <a:latin typeface="Times New Roman"/>
                <a:ea typeface="Times New Roman"/>
                <a:cs typeface="Times New Roman"/>
                <a:sym typeface="Times New Roman"/>
              </a:rPr>
              <a:t>Lead</a:t>
            </a:r>
            <a:r>
              <a:rPr lang="en-US" sz="1000" b="0" i="0" u="none" strike="noStrike" cap="none" baseline="0">
                <a:solidFill>
                  <a:srgbClr val="000000"/>
                </a:solidFill>
                <a:latin typeface="Times New Roman"/>
                <a:ea typeface="Times New Roman"/>
                <a:cs typeface="Times New Roman"/>
                <a:sym typeface="Times New Roman"/>
              </a:rPr>
              <a:t>: Huiqing Liu, Ryan Schuster, Arthur Taylor, MDL and Becky Cosgrove, NCO</a:t>
            </a:r>
          </a:p>
          <a:p>
            <a:pPr marL="342900" marR="0" lvl="0" indent="-342900" algn="l" rtl="0">
              <a:spcBef>
                <a:spcPts val="0"/>
              </a:spcBef>
              <a:buNone/>
            </a:pPr>
            <a:endParaRPr sz="1000" b="1" i="0" u="none" strike="noStrike" cap="none" baseline="0">
              <a:solidFill>
                <a:srgbClr val="000000"/>
              </a:solidFill>
              <a:latin typeface="Times New Roman"/>
              <a:ea typeface="Times New Roman"/>
              <a:cs typeface="Times New Roman"/>
              <a:sym typeface="Times New Roman"/>
            </a:endParaRPr>
          </a:p>
          <a:p>
            <a:pPr marL="342900" marR="0" lvl="0" indent="-342900" algn="l" rtl="0">
              <a:spcBef>
                <a:spcPts val="0"/>
              </a:spcBef>
              <a:buSzPct val="25000"/>
              <a:buNone/>
            </a:pPr>
            <a:r>
              <a:rPr lang="en-US" sz="1000" b="1" i="0" u="sng" strike="noStrike" cap="none" baseline="0">
                <a:solidFill>
                  <a:srgbClr val="000000"/>
                </a:solidFill>
                <a:latin typeface="Times New Roman"/>
                <a:ea typeface="Times New Roman"/>
                <a:cs typeface="Times New Roman"/>
                <a:sym typeface="Times New Roman"/>
              </a:rPr>
              <a:t>Scope:</a:t>
            </a:r>
            <a:r>
              <a:rPr lang="en-US" sz="1000" b="0" i="0" u="none" strike="noStrike" cap="none" baseline="0">
                <a:solidFill>
                  <a:srgbClr val="000000"/>
                </a:solidFill>
                <a:latin typeface="Times New Roman"/>
                <a:ea typeface="Times New Roman"/>
                <a:cs typeface="Times New Roman"/>
                <a:sym typeface="Times New Roman"/>
              </a:rPr>
              <a:t> </a:t>
            </a:r>
          </a:p>
          <a:p>
            <a:pPr marL="228600" marR="0" lvl="0" indent="-228600" algn="l" rtl="0">
              <a:spcBef>
                <a:spcPts val="0"/>
              </a:spcBef>
              <a:buClr>
                <a:schemeClr val="dk1"/>
              </a:buClr>
              <a:buSzPct val="100000"/>
              <a:buFont typeface="Arial"/>
              <a:buAutoNum type="arabicPeriod"/>
            </a:pPr>
            <a:r>
              <a:rPr lang="en-US" sz="1000" b="0" i="0" u="none" strike="noStrike" cap="none" baseline="0">
                <a:solidFill>
                  <a:schemeClr val="dk1"/>
                </a:solidFill>
                <a:latin typeface="Times New Roman"/>
                <a:ea typeface="Times New Roman"/>
                <a:cs typeface="Times New Roman"/>
                <a:sym typeface="Times New Roman"/>
              </a:rPr>
              <a:t>Nesting coarse extra-tropical grid and existing fine scale tropical basins – for East Coast and Gulf of Mexico</a:t>
            </a:r>
          </a:p>
          <a:p>
            <a:pPr marL="228600" marR="0" lvl="0" indent="-228600" algn="l" rtl="0">
              <a:spcBef>
                <a:spcPts val="0"/>
              </a:spcBef>
              <a:buClr>
                <a:schemeClr val="dk1"/>
              </a:buClr>
              <a:buSzPct val="100000"/>
              <a:buFont typeface="Times New Roman"/>
              <a:buAutoNum type="arabicPeriod"/>
            </a:pPr>
            <a:r>
              <a:rPr lang="en-US" sz="1000" b="0" i="0" u="none" strike="noStrike" cap="none" baseline="0">
                <a:solidFill>
                  <a:schemeClr val="dk1"/>
                </a:solidFill>
                <a:latin typeface="Times New Roman"/>
                <a:ea typeface="Times New Roman"/>
                <a:cs typeface="Times New Roman"/>
                <a:sym typeface="Times New Roman"/>
              </a:rPr>
              <a:t>This Implementation will add over land calculations</a:t>
            </a:r>
          </a:p>
          <a:p>
            <a:pPr marL="228600" marR="0" lvl="0" indent="-228600" algn="l" rtl="0">
              <a:spcBef>
                <a:spcPts val="0"/>
              </a:spcBef>
              <a:buClr>
                <a:schemeClr val="accent3"/>
              </a:buClr>
              <a:buSzPct val="100000"/>
              <a:buFont typeface="Times New Roman"/>
              <a:buAutoNum type="arabicPeriod"/>
            </a:pPr>
            <a:r>
              <a:rPr lang="en-US" sz="1000" b="0" i="0" u="none" strike="sngStrike" cap="none" baseline="0">
                <a:solidFill>
                  <a:schemeClr val="accent3"/>
                </a:solidFill>
                <a:latin typeface="Times New Roman"/>
                <a:ea typeface="Times New Roman"/>
                <a:cs typeface="Times New Roman"/>
                <a:sym typeface="Times New Roman"/>
              </a:rPr>
              <a:t>Will also add tidal forcing.</a:t>
            </a:r>
          </a:p>
          <a:p>
            <a:pPr marL="228600" marR="0" lvl="0" indent="-228600" algn="l" rtl="0">
              <a:spcBef>
                <a:spcPts val="0"/>
              </a:spcBef>
              <a:buClr>
                <a:schemeClr val="dk1"/>
              </a:buClr>
              <a:buSzPct val="100000"/>
              <a:buFont typeface="Times New Roman"/>
              <a:buAutoNum type="arabicPeriod"/>
            </a:pPr>
            <a:r>
              <a:rPr lang="en-US" sz="1000" b="0" i="0" u="none" strike="noStrike" cap="none" baseline="0">
                <a:solidFill>
                  <a:schemeClr val="dk1"/>
                </a:solidFill>
                <a:latin typeface="Times New Roman"/>
                <a:ea typeface="Times New Roman"/>
                <a:cs typeface="Times New Roman"/>
                <a:sym typeface="Times New Roman"/>
              </a:rPr>
              <a:t>Operationalize ETSS post processing by porting the code the computes total water level guidance to an NCO approved programming language</a:t>
            </a:r>
          </a:p>
          <a:p>
            <a:pPr marL="228600" marR="0" lvl="0" indent="-228600" algn="l" rtl="0">
              <a:spcBef>
                <a:spcPts val="0"/>
              </a:spcBef>
              <a:buClr>
                <a:schemeClr val="dk1"/>
              </a:buClr>
              <a:buSzPct val="100000"/>
              <a:buFont typeface="Times New Roman"/>
              <a:buAutoNum type="arabicPeriod"/>
            </a:pPr>
            <a:r>
              <a:rPr lang="en-US" sz="1000" b="0" i="0" u="none" strike="noStrike" cap="none" baseline="0">
                <a:solidFill>
                  <a:schemeClr val="dk1"/>
                </a:solidFill>
                <a:latin typeface="Times New Roman"/>
                <a:ea typeface="Times New Roman"/>
                <a:cs typeface="Times New Roman"/>
                <a:sym typeface="Times New Roman"/>
              </a:rPr>
              <a:t>Provide NCO with code to SHEF encode the total water level guidance </a:t>
            </a:r>
          </a:p>
          <a:p>
            <a:pPr marL="342900" marR="0" lvl="0" indent="-342900" algn="l" rtl="0">
              <a:spcBef>
                <a:spcPts val="0"/>
              </a:spcBef>
              <a:buNone/>
            </a:pPr>
            <a:endParaRPr sz="1200" b="1" i="0" u="sng" strike="noStrike" cap="none" baseline="0">
              <a:solidFill>
                <a:srgbClr val="000000"/>
              </a:solidFill>
              <a:latin typeface="Times New Roman"/>
              <a:ea typeface="Times New Roman"/>
              <a:cs typeface="Times New Roman"/>
              <a:sym typeface="Times New Roman"/>
            </a:endParaRPr>
          </a:p>
          <a:p>
            <a:pPr marL="342900" marR="0" lvl="0" indent="-342900" algn="l" rtl="0">
              <a:spcBef>
                <a:spcPts val="0"/>
              </a:spcBef>
              <a:buSzPct val="25000"/>
              <a:buNone/>
            </a:pPr>
            <a:r>
              <a:rPr lang="en-US" sz="1000" b="1" i="0" u="sng" strike="noStrike" cap="none" baseline="0">
                <a:solidFill>
                  <a:srgbClr val="000000"/>
                </a:solidFill>
                <a:latin typeface="Times New Roman"/>
                <a:ea typeface="Times New Roman"/>
                <a:cs typeface="Times New Roman"/>
                <a:sym typeface="Times New Roman"/>
              </a:rPr>
              <a:t>Expected Benefits</a:t>
            </a:r>
            <a:r>
              <a:rPr lang="en-US" sz="1000" b="0" i="0" u="none" strike="noStrike" cap="none" baseline="0">
                <a:solidFill>
                  <a:srgbClr val="000000"/>
                </a:solidFill>
                <a:latin typeface="Times New Roman"/>
                <a:ea typeface="Times New Roman"/>
                <a:cs typeface="Times New Roman"/>
                <a:sym typeface="Times New Roman"/>
              </a:rPr>
              <a:t>:  </a:t>
            </a:r>
          </a:p>
          <a:p>
            <a:pPr marL="233363" marR="0" lvl="0" indent="-233363" algn="l" rtl="0">
              <a:spcBef>
                <a:spcPts val="0"/>
              </a:spcBef>
              <a:buClr>
                <a:schemeClr val="dk1"/>
              </a:buClr>
              <a:buSzPct val="100000"/>
              <a:buFont typeface="Times New Roman"/>
              <a:buAutoNum type="arabicPeriod"/>
            </a:pPr>
            <a:r>
              <a:rPr lang="en-US" sz="1000" b="0" i="0" u="none" strike="noStrike" cap="none" baseline="0">
                <a:solidFill>
                  <a:schemeClr val="dk1"/>
                </a:solidFill>
                <a:latin typeface="Times New Roman"/>
                <a:ea typeface="Times New Roman"/>
                <a:cs typeface="Times New Roman"/>
                <a:sym typeface="Times New Roman"/>
              </a:rPr>
              <a:t>Computes inundation based on (a) surge</a:t>
            </a:r>
            <a:r>
              <a:rPr lang="en-US" sz="1000" strike="sngStrike">
                <a:solidFill>
                  <a:schemeClr val="accent3"/>
                </a:solidFill>
                <a:latin typeface="Times New Roman"/>
                <a:ea typeface="Times New Roman"/>
                <a:cs typeface="Times New Roman"/>
                <a:sym typeface="Times New Roman"/>
              </a:rPr>
              <a:t>,</a:t>
            </a:r>
            <a:r>
              <a:rPr lang="en-US" sz="1000" b="0" i="0" u="none" strike="noStrike" cap="none" baseline="0">
                <a:solidFill>
                  <a:schemeClr val="dk1"/>
                </a:solidFill>
                <a:latin typeface="Times New Roman"/>
                <a:ea typeface="Times New Roman"/>
                <a:cs typeface="Times New Roman"/>
                <a:sym typeface="Times New Roman"/>
              </a:rPr>
              <a:t> and (b) latest overland grids from the tropical program.</a:t>
            </a:r>
          </a:p>
          <a:p>
            <a:pPr marL="233363" marR="0" lvl="0" indent="-233363" algn="l" rtl="0">
              <a:spcBef>
                <a:spcPts val="0"/>
              </a:spcBef>
              <a:buClr>
                <a:schemeClr val="dk1"/>
              </a:buClr>
              <a:buSzPct val="100000"/>
              <a:buFont typeface="Times New Roman"/>
              <a:buAutoNum type="arabicPeriod"/>
            </a:pPr>
            <a:r>
              <a:rPr lang="en-US" sz="1000" b="0" i="0" u="none" strike="noStrike" cap="none" baseline="0">
                <a:solidFill>
                  <a:schemeClr val="dk1"/>
                </a:solidFill>
                <a:latin typeface="Times New Roman"/>
                <a:ea typeface="Times New Roman"/>
                <a:cs typeface="Times New Roman"/>
                <a:sym typeface="Times New Roman"/>
              </a:rPr>
              <a:t>Provide RFC’s via AHPS surge plus tide bias corrected guidance</a:t>
            </a:r>
          </a:p>
          <a:p>
            <a:pPr marL="233363" marR="0" lvl="0" indent="-233363" algn="l" rtl="0">
              <a:spcBef>
                <a:spcPts val="0"/>
              </a:spcBef>
              <a:buClr>
                <a:schemeClr val="dk1"/>
              </a:buClr>
              <a:buSzPct val="100000"/>
              <a:buFont typeface="Times New Roman"/>
              <a:buAutoNum type="arabicPeriod"/>
            </a:pPr>
            <a:r>
              <a:rPr lang="en-US" sz="1000" b="0" i="0" u="none" strike="noStrike" cap="none" baseline="0">
                <a:solidFill>
                  <a:schemeClr val="dk1"/>
                </a:solidFill>
                <a:latin typeface="Times New Roman"/>
                <a:ea typeface="Times New Roman"/>
                <a:cs typeface="Times New Roman"/>
                <a:sym typeface="Times New Roman"/>
              </a:rPr>
              <a:t>Make post processing of extra tropical storm surge more robust</a:t>
            </a:r>
          </a:p>
          <a:p>
            <a:pPr marL="233363" marR="0" lvl="0" indent="-169863" algn="l" rtl="0">
              <a:spcBef>
                <a:spcPts val="0"/>
              </a:spcBef>
              <a:buClr>
                <a:schemeClr val="dk1"/>
              </a:buClr>
              <a:buFont typeface="Arial"/>
              <a:buNone/>
            </a:pPr>
            <a:endParaRPr sz="1000" b="0" i="0" u="none" strike="noStrike" cap="none" baseline="0">
              <a:solidFill>
                <a:schemeClr val="dk1"/>
              </a:solidFill>
              <a:latin typeface="Times New Roman"/>
              <a:ea typeface="Times New Roman"/>
              <a:cs typeface="Times New Roman"/>
              <a:sym typeface="Times New Roman"/>
            </a:endParaRPr>
          </a:p>
        </p:txBody>
      </p:sp>
      <p:sp>
        <p:nvSpPr>
          <p:cNvPr id="121" name="Shape 121"/>
          <p:cNvSpPr/>
          <p:nvPr/>
        </p:nvSpPr>
        <p:spPr>
          <a:xfrm>
            <a:off x="4648200" y="4648200"/>
            <a:ext cx="4190999" cy="1447800"/>
          </a:xfrm>
          <a:prstGeom prst="rect">
            <a:avLst/>
          </a:prstGeom>
          <a:noFill/>
          <a:ln>
            <a:noFill/>
          </a:ln>
        </p:spPr>
        <p:txBody>
          <a:bodyPr lIns="91425" tIns="45700" rIns="91425" bIns="45700" anchor="t" anchorCtr="0">
            <a:noAutofit/>
          </a:bodyPr>
          <a:lstStyle/>
          <a:p>
            <a:pPr marL="230188" marR="0" lvl="0" indent="-230188" algn="l" rtl="0">
              <a:spcBef>
                <a:spcPts val="0"/>
              </a:spcBef>
              <a:buSzPct val="25000"/>
              <a:buNone/>
            </a:pPr>
            <a:r>
              <a:rPr lang="en-US" sz="1100" b="1" i="0" u="sng" strike="noStrike" cap="none" baseline="0">
                <a:solidFill>
                  <a:srgbClr val="000000"/>
                </a:solidFill>
                <a:latin typeface="Times New Roman"/>
                <a:ea typeface="Times New Roman"/>
                <a:cs typeface="Times New Roman"/>
                <a:sym typeface="Times New Roman"/>
              </a:rPr>
              <a:t>Associated Costs: </a:t>
            </a:r>
            <a:r>
              <a:rPr lang="en-US" sz="1100" b="0" i="0" u="none" strike="noStrike" cap="none" baseline="0">
                <a:solidFill>
                  <a:schemeClr val="dk1"/>
                </a:solidFill>
                <a:latin typeface="Times New Roman"/>
                <a:ea typeface="Times New Roman"/>
                <a:cs typeface="Times New Roman"/>
                <a:sym typeface="Times New Roman"/>
              </a:rPr>
              <a:t>Federal FTE labor and Contract Support </a:t>
            </a:r>
          </a:p>
          <a:p>
            <a:pPr marL="230188" marR="0" lvl="0" indent="-230188" algn="l" rtl="0">
              <a:spcBef>
                <a:spcPts val="0"/>
              </a:spcBef>
              <a:buNone/>
            </a:pPr>
            <a:endParaRPr sz="900" b="0" i="0" u="none" strike="noStrike" cap="none" baseline="0">
              <a:solidFill>
                <a:srgbClr val="000000"/>
              </a:solidFill>
              <a:latin typeface="Times New Roman"/>
              <a:ea typeface="Times New Roman"/>
              <a:cs typeface="Times New Roman"/>
              <a:sym typeface="Times New Roman"/>
            </a:endParaRPr>
          </a:p>
          <a:p>
            <a:pPr marL="230188" marR="0" lvl="0" indent="-230188" algn="l" rtl="0">
              <a:spcBef>
                <a:spcPts val="0"/>
              </a:spcBef>
              <a:buSzPct val="25000"/>
              <a:buNone/>
            </a:pPr>
            <a:r>
              <a:rPr lang="en-US" sz="1100" b="1" i="0" u="sng" strike="noStrike" cap="none" baseline="0">
                <a:solidFill>
                  <a:srgbClr val="000000"/>
                </a:solidFill>
                <a:latin typeface="Times New Roman"/>
                <a:ea typeface="Times New Roman"/>
                <a:cs typeface="Times New Roman"/>
                <a:sym typeface="Times New Roman"/>
              </a:rPr>
              <a:t>Funding Sources</a:t>
            </a:r>
            <a:r>
              <a:rPr lang="en-US" sz="1100" b="0" i="0" u="none" strike="noStrike" cap="none" baseline="0">
                <a:solidFill>
                  <a:srgbClr val="000000"/>
                </a:solidFill>
                <a:latin typeface="Times New Roman"/>
                <a:ea typeface="Times New Roman"/>
                <a:cs typeface="Times New Roman"/>
                <a:sym typeface="Times New Roman"/>
              </a:rPr>
              <a:t>: </a:t>
            </a:r>
            <a:r>
              <a:rPr lang="en-US" sz="1100" b="0" i="0" u="none" strike="noStrike" cap="none" baseline="0">
                <a:solidFill>
                  <a:schemeClr val="dk1"/>
                </a:solidFill>
                <a:latin typeface="Times New Roman"/>
                <a:ea typeface="Times New Roman"/>
                <a:cs typeface="Times New Roman"/>
                <a:sym typeface="Times New Roman"/>
              </a:rPr>
              <a:t>MDL Base and Sandy Supplemental</a:t>
            </a:r>
          </a:p>
          <a:p>
            <a:pPr marL="230188" marR="0" lvl="0" indent="-230188" algn="l" rtl="0">
              <a:spcBef>
                <a:spcPts val="0"/>
              </a:spcBef>
              <a:buNone/>
            </a:pPr>
            <a:endParaRPr sz="900" b="0" i="0" u="none" strike="noStrike" cap="none" baseline="0">
              <a:solidFill>
                <a:srgbClr val="000000"/>
              </a:solidFill>
              <a:latin typeface="Times New Roman"/>
              <a:ea typeface="Times New Roman"/>
              <a:cs typeface="Times New Roman"/>
              <a:sym typeface="Times New Roman"/>
            </a:endParaRPr>
          </a:p>
          <a:p>
            <a:pPr marL="230188" marR="0" lvl="0" indent="-230188" algn="l" rtl="0">
              <a:spcBef>
                <a:spcPts val="0"/>
              </a:spcBef>
              <a:buSzPct val="25000"/>
              <a:buNone/>
            </a:pPr>
            <a:r>
              <a:rPr lang="en-US" sz="1100" b="1" i="0" u="sng" strike="noStrike" cap="none" baseline="0">
                <a:solidFill>
                  <a:srgbClr val="000000"/>
                </a:solidFill>
                <a:latin typeface="Times New Roman"/>
                <a:ea typeface="Times New Roman"/>
                <a:cs typeface="Times New Roman"/>
                <a:sym typeface="Times New Roman"/>
              </a:rPr>
              <a:t>Computational Resources:</a:t>
            </a:r>
          </a:p>
          <a:p>
            <a:pPr marL="230188" marR="0" lvl="0" indent="-230188" algn="l" rtl="0">
              <a:spcBef>
                <a:spcPts val="0"/>
              </a:spcBef>
              <a:buClr>
                <a:srgbClr val="000000"/>
              </a:buClr>
              <a:buSzPct val="100000"/>
              <a:buFont typeface="Arial"/>
              <a:buAutoNum type="arabicPeriod"/>
            </a:pPr>
            <a:r>
              <a:rPr lang="en-US" sz="1100" b="0" i="0" u="none" strike="noStrike" cap="none" baseline="0">
                <a:solidFill>
                  <a:srgbClr val="000000"/>
                </a:solidFill>
                <a:latin typeface="Times New Roman"/>
                <a:ea typeface="Times New Roman"/>
                <a:cs typeface="Times New Roman"/>
                <a:sym typeface="Times New Roman"/>
              </a:rPr>
              <a:t>Currently – 2 CPU for 5 minutes</a:t>
            </a:r>
          </a:p>
          <a:p>
            <a:pPr marL="230188" marR="0" lvl="0" indent="-230188" algn="l" rtl="0">
              <a:spcBef>
                <a:spcPts val="0"/>
              </a:spcBef>
              <a:buClr>
                <a:srgbClr val="000000"/>
              </a:buClr>
              <a:buSzPct val="100000"/>
              <a:buFont typeface="Arial"/>
              <a:buAutoNum type="arabicPeriod"/>
            </a:pPr>
            <a:r>
              <a:rPr lang="en-US" sz="1100" b="0" i="0" u="none" strike="noStrike" cap="none" baseline="0">
                <a:latin typeface="Times New Roman"/>
                <a:ea typeface="Times New Roman"/>
                <a:cs typeface="Times New Roman"/>
                <a:sym typeface="Times New Roman"/>
              </a:rPr>
              <a:t>Will use – 6 CPU for 35 minutes (Model) + 3 CPU for 8 minutes (Post Processing).</a:t>
            </a:r>
          </a:p>
          <a:p>
            <a:pPr marL="230188" marR="0" lvl="0" indent="-230188" algn="l" rtl="0">
              <a:spcBef>
                <a:spcPts val="0"/>
              </a:spcBef>
              <a:buNone/>
            </a:pPr>
            <a:endParaRPr sz="1200" b="0" i="0" u="none" strike="noStrike" cap="none" baseline="0">
              <a:solidFill>
                <a:srgbClr val="000000"/>
              </a:solidFill>
              <a:latin typeface="Times New Roman"/>
              <a:ea typeface="Times New Roman"/>
              <a:cs typeface="Times New Roman"/>
              <a:sym typeface="Times New Roman"/>
            </a:endParaRPr>
          </a:p>
        </p:txBody>
      </p:sp>
      <p:grpSp>
        <p:nvGrpSpPr>
          <p:cNvPr id="122" name="Shape 122"/>
          <p:cNvGrpSpPr/>
          <p:nvPr/>
        </p:nvGrpSpPr>
        <p:grpSpPr>
          <a:xfrm>
            <a:off x="965200" y="6405562"/>
            <a:ext cx="7113507" cy="406405"/>
            <a:chOff x="607" y="4013"/>
            <a:chExt cx="4720" cy="254"/>
          </a:xfrm>
        </p:grpSpPr>
        <p:sp>
          <p:nvSpPr>
            <p:cNvPr id="123" name="Shape 123"/>
            <p:cNvSpPr/>
            <p:nvPr/>
          </p:nvSpPr>
          <p:spPr>
            <a:xfrm>
              <a:off x="607" y="4013"/>
              <a:ext cx="1696" cy="254"/>
            </a:xfrm>
            <a:prstGeom prst="rect">
              <a:avLst/>
            </a:prstGeom>
            <a:noFill/>
            <a:ln>
              <a:noFill/>
            </a:ln>
          </p:spPr>
          <p:txBody>
            <a:bodyPr lIns="91425" tIns="54525" rIns="91425" bIns="45700" anchor="ctr" anchorCtr="0">
              <a:noAutofit/>
            </a:bodyPr>
            <a:lstStyle/>
            <a:p>
              <a:pPr marL="0" marR="0" lvl="0" indent="0" algn="l" rtl="0">
                <a:lnSpc>
                  <a:spcPct val="93000"/>
                </a:lnSpc>
                <a:spcBef>
                  <a:spcPts val="0"/>
                </a:spcBef>
                <a:buSzPct val="25000"/>
                <a:buNone/>
              </a:pPr>
              <a:r>
                <a:rPr lang="en-US" sz="1000" b="0" i="0" u="none" strike="noStrike" cap="none" baseline="0">
                  <a:solidFill>
                    <a:schemeClr val="dk1"/>
                  </a:solidFill>
                  <a:latin typeface="Arial"/>
                  <a:ea typeface="Arial"/>
                  <a:cs typeface="Arial"/>
                  <a:sym typeface="Arial"/>
                </a:rPr>
                <a:t>              Management Attention Required</a:t>
              </a:r>
            </a:p>
          </p:txBody>
        </p:sp>
        <p:cxnSp>
          <p:nvCxnSpPr>
            <p:cNvPr id="124" name="Shape 124"/>
            <p:cNvCxnSpPr/>
            <p:nvPr/>
          </p:nvCxnSpPr>
          <p:spPr>
            <a:xfrm>
              <a:off x="607" y="4013"/>
              <a:ext cx="1696" cy="0"/>
            </a:xfrm>
            <a:prstGeom prst="straightConnector1">
              <a:avLst/>
            </a:prstGeom>
            <a:noFill/>
            <a:ln w="13675" cap="flat">
              <a:solidFill>
                <a:srgbClr val="000000"/>
              </a:solidFill>
              <a:prstDash val="solid"/>
              <a:round/>
              <a:headEnd type="none" w="med" len="med"/>
              <a:tailEnd type="none" w="med" len="med"/>
            </a:ln>
          </p:spPr>
        </p:cxnSp>
        <p:cxnSp>
          <p:nvCxnSpPr>
            <p:cNvPr id="125" name="Shape 125"/>
            <p:cNvCxnSpPr/>
            <p:nvPr/>
          </p:nvCxnSpPr>
          <p:spPr>
            <a:xfrm>
              <a:off x="2304" y="4013"/>
              <a:ext cx="2011" cy="0"/>
            </a:xfrm>
            <a:prstGeom prst="straightConnector1">
              <a:avLst/>
            </a:prstGeom>
            <a:noFill/>
            <a:ln w="13675" cap="flat">
              <a:solidFill>
                <a:srgbClr val="000000"/>
              </a:solidFill>
              <a:prstDash val="solid"/>
              <a:round/>
              <a:headEnd type="none" w="med" len="med"/>
              <a:tailEnd type="none" w="med" len="med"/>
            </a:ln>
          </p:spPr>
        </p:cxnSp>
        <p:cxnSp>
          <p:nvCxnSpPr>
            <p:cNvPr id="126" name="Shape 126"/>
            <p:cNvCxnSpPr/>
            <p:nvPr/>
          </p:nvCxnSpPr>
          <p:spPr>
            <a:xfrm>
              <a:off x="4315" y="4013"/>
              <a:ext cx="1012" cy="0"/>
            </a:xfrm>
            <a:prstGeom prst="straightConnector1">
              <a:avLst/>
            </a:prstGeom>
            <a:noFill/>
            <a:ln w="13675" cap="flat">
              <a:solidFill>
                <a:srgbClr val="000000"/>
              </a:solidFill>
              <a:prstDash val="solid"/>
              <a:round/>
              <a:headEnd type="none" w="med" len="med"/>
              <a:tailEnd type="none" w="med" len="med"/>
            </a:ln>
          </p:spPr>
        </p:cxnSp>
        <p:cxnSp>
          <p:nvCxnSpPr>
            <p:cNvPr id="127" name="Shape 127"/>
            <p:cNvCxnSpPr/>
            <p:nvPr/>
          </p:nvCxnSpPr>
          <p:spPr>
            <a:xfrm>
              <a:off x="607" y="4268"/>
              <a:ext cx="1696" cy="0"/>
            </a:xfrm>
            <a:prstGeom prst="straightConnector1">
              <a:avLst/>
            </a:prstGeom>
            <a:noFill/>
            <a:ln w="13675" cap="flat">
              <a:solidFill>
                <a:srgbClr val="000000"/>
              </a:solidFill>
              <a:prstDash val="solid"/>
              <a:round/>
              <a:headEnd type="none" w="med" len="med"/>
              <a:tailEnd type="none" w="med" len="med"/>
            </a:ln>
          </p:spPr>
        </p:cxnSp>
        <p:cxnSp>
          <p:nvCxnSpPr>
            <p:cNvPr id="128" name="Shape 128"/>
            <p:cNvCxnSpPr/>
            <p:nvPr/>
          </p:nvCxnSpPr>
          <p:spPr>
            <a:xfrm>
              <a:off x="2304" y="4268"/>
              <a:ext cx="2011" cy="0"/>
            </a:xfrm>
            <a:prstGeom prst="straightConnector1">
              <a:avLst/>
            </a:prstGeom>
            <a:noFill/>
            <a:ln w="13675" cap="flat">
              <a:solidFill>
                <a:srgbClr val="000000"/>
              </a:solidFill>
              <a:prstDash val="solid"/>
              <a:round/>
              <a:headEnd type="none" w="med" len="med"/>
              <a:tailEnd type="none" w="med" len="med"/>
            </a:ln>
          </p:spPr>
        </p:cxnSp>
        <p:cxnSp>
          <p:nvCxnSpPr>
            <p:cNvPr id="129" name="Shape 129"/>
            <p:cNvCxnSpPr/>
            <p:nvPr/>
          </p:nvCxnSpPr>
          <p:spPr>
            <a:xfrm>
              <a:off x="4315" y="4268"/>
              <a:ext cx="1012" cy="0"/>
            </a:xfrm>
            <a:prstGeom prst="straightConnector1">
              <a:avLst/>
            </a:prstGeom>
            <a:noFill/>
            <a:ln w="13675" cap="flat">
              <a:solidFill>
                <a:srgbClr val="000000"/>
              </a:solidFill>
              <a:prstDash val="solid"/>
              <a:round/>
              <a:headEnd type="none" w="med" len="med"/>
              <a:tailEnd type="none" w="med" len="med"/>
            </a:ln>
          </p:spPr>
        </p:cxnSp>
        <p:cxnSp>
          <p:nvCxnSpPr>
            <p:cNvPr id="130" name="Shape 130"/>
            <p:cNvCxnSpPr/>
            <p:nvPr/>
          </p:nvCxnSpPr>
          <p:spPr>
            <a:xfrm>
              <a:off x="607" y="4013"/>
              <a:ext cx="0" cy="254"/>
            </a:xfrm>
            <a:prstGeom prst="straightConnector1">
              <a:avLst/>
            </a:prstGeom>
            <a:noFill/>
            <a:ln w="13675" cap="flat">
              <a:solidFill>
                <a:srgbClr val="000000"/>
              </a:solidFill>
              <a:prstDash val="solid"/>
              <a:round/>
              <a:headEnd type="none" w="med" len="med"/>
              <a:tailEnd type="none" w="med" len="med"/>
            </a:ln>
          </p:spPr>
        </p:cxnSp>
        <p:cxnSp>
          <p:nvCxnSpPr>
            <p:cNvPr id="131" name="Shape 131"/>
            <p:cNvCxnSpPr/>
            <p:nvPr/>
          </p:nvCxnSpPr>
          <p:spPr>
            <a:xfrm>
              <a:off x="2304" y="4013"/>
              <a:ext cx="0" cy="254"/>
            </a:xfrm>
            <a:prstGeom prst="straightConnector1">
              <a:avLst/>
            </a:prstGeom>
            <a:noFill/>
            <a:ln w="9525" cap="flat">
              <a:solidFill>
                <a:srgbClr val="000000"/>
              </a:solidFill>
              <a:prstDash val="solid"/>
              <a:round/>
              <a:headEnd type="none" w="med" len="med"/>
              <a:tailEnd type="none" w="med" len="med"/>
            </a:ln>
          </p:spPr>
        </p:cxnSp>
        <p:cxnSp>
          <p:nvCxnSpPr>
            <p:cNvPr id="132" name="Shape 132"/>
            <p:cNvCxnSpPr/>
            <p:nvPr/>
          </p:nvCxnSpPr>
          <p:spPr>
            <a:xfrm>
              <a:off x="4315" y="4013"/>
              <a:ext cx="0" cy="254"/>
            </a:xfrm>
            <a:prstGeom prst="straightConnector1">
              <a:avLst/>
            </a:prstGeom>
            <a:noFill/>
            <a:ln w="9525" cap="flat">
              <a:solidFill>
                <a:srgbClr val="000000"/>
              </a:solidFill>
              <a:prstDash val="solid"/>
              <a:round/>
              <a:headEnd type="none" w="med" len="med"/>
              <a:tailEnd type="none" w="med" len="med"/>
            </a:ln>
          </p:spPr>
        </p:cxnSp>
        <p:cxnSp>
          <p:nvCxnSpPr>
            <p:cNvPr id="133" name="Shape 133"/>
            <p:cNvCxnSpPr/>
            <p:nvPr/>
          </p:nvCxnSpPr>
          <p:spPr>
            <a:xfrm>
              <a:off x="5327" y="4013"/>
              <a:ext cx="0" cy="254"/>
            </a:xfrm>
            <a:prstGeom prst="straightConnector1">
              <a:avLst/>
            </a:prstGeom>
            <a:noFill/>
            <a:ln w="13675" cap="flat">
              <a:solidFill>
                <a:srgbClr val="000000"/>
              </a:solidFill>
              <a:prstDash val="solid"/>
              <a:round/>
              <a:headEnd type="none" w="med" len="med"/>
              <a:tailEnd type="none" w="med" len="med"/>
            </a:ln>
          </p:spPr>
        </p:cxnSp>
      </p:grpSp>
      <p:sp>
        <p:nvSpPr>
          <p:cNvPr id="134" name="Shape 134"/>
          <p:cNvSpPr txBox="1"/>
          <p:nvPr/>
        </p:nvSpPr>
        <p:spPr>
          <a:xfrm>
            <a:off x="1117600" y="6799263"/>
            <a:ext cx="9144000" cy="244474"/>
          </a:xfrm>
          <a:prstGeom prst="rect">
            <a:avLst/>
          </a:prstGeom>
          <a:noFill/>
          <a:ln>
            <a:noFill/>
          </a:ln>
        </p:spPr>
        <p:txBody>
          <a:bodyPr lIns="91425" tIns="45700" rIns="91425" bIns="45700" anchor="ctr" anchorCtr="0">
            <a:noAutofit/>
          </a:bodyPr>
          <a:lstStyle/>
          <a:p>
            <a:pPr marL="0" marR="0" lvl="0" indent="0" algn="l" rtl="0">
              <a:spcBef>
                <a:spcPts val="0"/>
              </a:spcBef>
              <a:buNone/>
            </a:pPr>
            <a:endParaRPr sz="2000" b="0" i="0" u="none" strike="noStrike" cap="none" baseline="0">
              <a:solidFill>
                <a:srgbClr val="FFFFFF"/>
              </a:solidFill>
              <a:latin typeface="Arial"/>
              <a:ea typeface="Arial"/>
              <a:cs typeface="Arial"/>
              <a:sym typeface="Arial"/>
            </a:endParaRPr>
          </a:p>
        </p:txBody>
      </p:sp>
      <p:sp>
        <p:nvSpPr>
          <p:cNvPr id="135" name="Shape 135"/>
          <p:cNvSpPr/>
          <p:nvPr/>
        </p:nvSpPr>
        <p:spPr>
          <a:xfrm>
            <a:off x="6629400" y="6434137"/>
            <a:ext cx="334963" cy="333374"/>
          </a:xfrm>
          <a:prstGeom prst="ellipse">
            <a:avLst/>
          </a:prstGeom>
          <a:solidFill>
            <a:srgbClr val="009900"/>
          </a:solidFill>
          <a:ln w="9525" cap="flat">
            <a:solidFill>
              <a:srgbClr val="000000"/>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600" b="1" i="0" u="none" strike="noStrike" cap="none" baseline="0">
                <a:solidFill>
                  <a:srgbClr val="000000"/>
                </a:solidFill>
                <a:latin typeface="Arial"/>
                <a:ea typeface="Arial"/>
                <a:cs typeface="Arial"/>
                <a:sym typeface="Arial"/>
              </a:rPr>
              <a:t>G</a:t>
            </a:r>
          </a:p>
        </p:txBody>
      </p:sp>
      <p:sp>
        <p:nvSpPr>
          <p:cNvPr id="136" name="Shape 136"/>
          <p:cNvSpPr/>
          <p:nvPr/>
        </p:nvSpPr>
        <p:spPr>
          <a:xfrm>
            <a:off x="1044575" y="6434137"/>
            <a:ext cx="334963" cy="333374"/>
          </a:xfrm>
          <a:prstGeom prst="ellipse">
            <a:avLst/>
          </a:prstGeom>
          <a:solidFill>
            <a:srgbClr val="FF3300"/>
          </a:solidFill>
          <a:ln w="9525" cap="flat">
            <a:solidFill>
              <a:srgbClr val="000000"/>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600" b="1" i="0" u="none" strike="noStrike" cap="none" baseline="0">
                <a:solidFill>
                  <a:srgbClr val="000000"/>
                </a:solidFill>
                <a:latin typeface="Arial"/>
                <a:ea typeface="Arial"/>
                <a:cs typeface="Arial"/>
                <a:sym typeface="Arial"/>
              </a:rPr>
              <a:t>R</a:t>
            </a:r>
          </a:p>
        </p:txBody>
      </p:sp>
      <p:sp>
        <p:nvSpPr>
          <p:cNvPr id="137" name="Shape 137"/>
          <p:cNvSpPr/>
          <p:nvPr/>
        </p:nvSpPr>
        <p:spPr>
          <a:xfrm>
            <a:off x="55563" y="6615113"/>
            <a:ext cx="855661" cy="21272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800" b="0" i="0" u="none" strike="noStrike" cap="none" baseline="0">
                <a:solidFill>
                  <a:srgbClr val="000000"/>
                </a:solidFill>
                <a:latin typeface="Arial"/>
                <a:ea typeface="Arial"/>
                <a:cs typeface="Arial"/>
                <a:sym typeface="Arial"/>
              </a:rPr>
              <a:t>v1.0  09/14//07</a:t>
            </a:r>
          </a:p>
        </p:txBody>
      </p:sp>
      <p:pic>
        <p:nvPicPr>
          <p:cNvPr id="138" name="Shape 138"/>
          <p:cNvPicPr preferRelativeResize="0"/>
          <p:nvPr/>
        </p:nvPicPr>
        <p:blipFill rotWithShape="1">
          <a:blip r:embed="rId4">
            <a:alphaModFix/>
          </a:blip>
          <a:srcRect/>
          <a:stretch/>
        </p:blipFill>
        <p:spPr>
          <a:xfrm>
            <a:off x="7277100" y="0"/>
            <a:ext cx="1866900" cy="1085850"/>
          </a:xfrm>
          <a:prstGeom prst="rect">
            <a:avLst/>
          </a:prstGeom>
          <a:solidFill>
            <a:srgbClr val="00B050"/>
          </a:solidFill>
          <a:ln>
            <a:noFill/>
          </a:ln>
        </p:spPr>
      </p:pic>
      <p:sp>
        <p:nvSpPr>
          <p:cNvPr id="139" name="Shape 139"/>
          <p:cNvSpPr/>
          <p:nvPr/>
        </p:nvSpPr>
        <p:spPr>
          <a:xfrm>
            <a:off x="3581400" y="6434137"/>
            <a:ext cx="334963" cy="333374"/>
          </a:xfrm>
          <a:prstGeom prst="ellipse">
            <a:avLst/>
          </a:prstGeom>
          <a:solidFill>
            <a:srgbClr val="FFFF00"/>
          </a:solidFill>
          <a:ln w="9525" cap="flat">
            <a:solidFill>
              <a:srgbClr val="000000"/>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600" b="1" i="0" u="none" strike="noStrike" cap="none" baseline="0">
                <a:solidFill>
                  <a:srgbClr val="000000"/>
                </a:solidFill>
                <a:latin typeface="Arial"/>
                <a:ea typeface="Arial"/>
                <a:cs typeface="Arial"/>
                <a:sym typeface="Arial"/>
              </a:rPr>
              <a:t>Y</a:t>
            </a:r>
          </a:p>
        </p:txBody>
      </p:sp>
      <p:grpSp>
        <p:nvGrpSpPr>
          <p:cNvPr id="140" name="Shape 140"/>
          <p:cNvGrpSpPr/>
          <p:nvPr/>
        </p:nvGrpSpPr>
        <p:grpSpPr>
          <a:xfrm>
            <a:off x="4724400" y="4267200"/>
            <a:ext cx="341312" cy="334962"/>
            <a:chOff x="2976" y="2784"/>
            <a:chExt cx="215" cy="211"/>
          </a:xfrm>
        </p:grpSpPr>
        <p:sp>
          <p:nvSpPr>
            <p:cNvPr id="141" name="Shape 141"/>
            <p:cNvSpPr/>
            <p:nvPr/>
          </p:nvSpPr>
          <p:spPr>
            <a:xfrm>
              <a:off x="2979" y="2785"/>
              <a:ext cx="211" cy="210"/>
            </a:xfrm>
            <a:prstGeom prst="ellipse">
              <a:avLst/>
            </a:prstGeom>
            <a:solidFill>
              <a:srgbClr val="009900"/>
            </a:solidFill>
            <a:ln w="9525" cap="flat">
              <a:solidFill>
                <a:srgbClr val="000000"/>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None/>
              </a:pPr>
              <a:endParaRPr sz="2000" b="0" i="0" u="none" strike="noStrike" cap="none" baseline="0">
                <a:solidFill>
                  <a:srgbClr val="FFFFFF"/>
                </a:solidFill>
                <a:latin typeface="Arial"/>
                <a:ea typeface="Arial"/>
                <a:cs typeface="Arial"/>
                <a:sym typeface="Arial"/>
              </a:endParaRPr>
            </a:p>
          </p:txBody>
        </p:sp>
        <p:sp>
          <p:nvSpPr>
            <p:cNvPr id="142" name="Shape 142"/>
            <p:cNvSpPr txBox="1"/>
            <p:nvPr/>
          </p:nvSpPr>
          <p:spPr>
            <a:xfrm>
              <a:off x="2976" y="2784"/>
              <a:ext cx="215" cy="211"/>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600" b="1" i="0" u="none" strike="noStrike" cap="none" baseline="0">
                  <a:solidFill>
                    <a:srgbClr val="000000"/>
                  </a:solidFill>
                  <a:latin typeface="Arial"/>
                  <a:ea typeface="Arial"/>
                  <a:cs typeface="Arial"/>
                  <a:sym typeface="Arial"/>
                </a:rPr>
                <a:t>G</a:t>
              </a:r>
            </a:p>
          </p:txBody>
        </p:sp>
      </p:grpSp>
      <p:sp>
        <p:nvSpPr>
          <p:cNvPr id="143" name="Shape 143"/>
          <p:cNvSpPr/>
          <p:nvPr/>
        </p:nvSpPr>
        <p:spPr>
          <a:xfrm>
            <a:off x="55563" y="4605337"/>
            <a:ext cx="4440237" cy="1785257"/>
          </a:xfrm>
          <a:prstGeom prst="rect">
            <a:avLst/>
          </a:prstGeom>
          <a:noFill/>
          <a:ln>
            <a:noFill/>
          </a:ln>
        </p:spPr>
        <p:txBody>
          <a:bodyPr lIns="91425" tIns="45700" rIns="91425" bIns="45700" anchor="t" anchorCtr="0">
            <a:noAutofit/>
          </a:bodyPr>
          <a:lstStyle/>
          <a:p>
            <a:pPr marL="230188" marR="0" lvl="0" indent="-230188" algn="l" rtl="0">
              <a:spcBef>
                <a:spcPts val="0"/>
              </a:spcBef>
              <a:buSzPct val="25000"/>
              <a:buNone/>
            </a:pPr>
            <a:r>
              <a:rPr lang="en-US" sz="1000" b="1" i="0" u="sng" strike="noStrike" cap="none" baseline="0">
                <a:solidFill>
                  <a:srgbClr val="000000"/>
                </a:solidFill>
                <a:latin typeface="Times New Roman"/>
                <a:ea typeface="Times New Roman"/>
                <a:cs typeface="Times New Roman"/>
                <a:sym typeface="Times New Roman"/>
              </a:rPr>
              <a:t>Issues:</a:t>
            </a:r>
          </a:p>
          <a:p>
            <a:pPr marL="230188" marR="0" lvl="0" indent="-230188" algn="l" rtl="0">
              <a:spcBef>
                <a:spcPts val="0"/>
              </a:spcBef>
              <a:buSzPct val="25000"/>
              <a:buNone/>
            </a:pPr>
            <a:r>
              <a:rPr lang="en-US" sz="1000" b="0" i="0" u="none" strike="noStrike" cap="none" baseline="0">
                <a:solidFill>
                  <a:srgbClr val="000000"/>
                </a:solidFill>
                <a:latin typeface="Times New Roman"/>
                <a:ea typeface="Times New Roman"/>
                <a:cs typeface="Times New Roman"/>
                <a:sym typeface="Times New Roman"/>
              </a:rPr>
              <a:t>-- Adding point data to SBN (needs headers)</a:t>
            </a:r>
          </a:p>
          <a:p>
            <a:pPr marL="230188" marR="0" lvl="0" indent="-230188" algn="l" rtl="0">
              <a:spcBef>
                <a:spcPts val="0"/>
              </a:spcBef>
              <a:buSzPct val="25000"/>
              <a:buNone/>
            </a:pPr>
            <a:r>
              <a:rPr lang="en-US" sz="1000" b="0" i="0" u="none" strike="noStrike" cap="none" baseline="0">
                <a:solidFill>
                  <a:srgbClr val="000000"/>
                </a:solidFill>
                <a:latin typeface="Times New Roman"/>
                <a:ea typeface="Times New Roman"/>
                <a:cs typeface="Times New Roman"/>
                <a:sym typeface="Times New Roman"/>
              </a:rPr>
              <a:t>-- Determine which variables / stations to SHEF encode</a:t>
            </a:r>
          </a:p>
          <a:p>
            <a:pPr marL="230188" marR="0" lvl="0" indent="-230188" algn="l" rtl="0">
              <a:spcBef>
                <a:spcPts val="0"/>
              </a:spcBef>
              <a:buNone/>
            </a:pPr>
            <a:endParaRPr sz="1000" b="0" i="0" u="none" strike="noStrike" cap="none" baseline="0">
              <a:solidFill>
                <a:srgbClr val="000000"/>
              </a:solidFill>
              <a:latin typeface="Times New Roman"/>
              <a:ea typeface="Times New Roman"/>
              <a:cs typeface="Times New Roman"/>
              <a:sym typeface="Times New Roman"/>
            </a:endParaRPr>
          </a:p>
          <a:p>
            <a:pPr marL="230188" marR="0" lvl="0" indent="-230188" algn="l" rtl="0">
              <a:spcBef>
                <a:spcPts val="0"/>
              </a:spcBef>
              <a:buSzPct val="25000"/>
              <a:buNone/>
            </a:pPr>
            <a:r>
              <a:rPr lang="en-US" sz="1000" b="1" i="0" u="sng" strike="noStrike" cap="none" baseline="0">
                <a:solidFill>
                  <a:srgbClr val="000000"/>
                </a:solidFill>
                <a:latin typeface="Times New Roman"/>
                <a:ea typeface="Times New Roman"/>
                <a:cs typeface="Times New Roman"/>
                <a:sym typeface="Times New Roman"/>
              </a:rPr>
              <a:t>Risks: </a:t>
            </a:r>
            <a:r>
              <a:rPr lang="en-US" sz="1000" b="0" i="0" u="none" strike="noStrike" cap="none" baseline="0">
                <a:solidFill>
                  <a:schemeClr val="dk1"/>
                </a:solidFill>
                <a:latin typeface="Times New Roman"/>
                <a:ea typeface="Times New Roman"/>
                <a:cs typeface="Times New Roman"/>
                <a:sym typeface="Times New Roman"/>
              </a:rPr>
              <a:t> </a:t>
            </a:r>
          </a:p>
          <a:p>
            <a:pPr marL="230188" marR="0" lvl="0" indent="-230188" algn="l" rtl="0">
              <a:spcBef>
                <a:spcPts val="0"/>
              </a:spcBef>
              <a:buSzPct val="25000"/>
              <a:buNone/>
            </a:pPr>
            <a:r>
              <a:rPr lang="en-US" sz="1000" b="0" i="0" u="none" strike="noStrike" cap="none" baseline="0">
                <a:solidFill>
                  <a:schemeClr val="dk1"/>
                </a:solidFill>
                <a:latin typeface="Times New Roman"/>
                <a:ea typeface="Times New Roman"/>
                <a:cs typeface="Times New Roman"/>
                <a:sym typeface="Times New Roman"/>
              </a:rPr>
              <a:t>-- Headers are not available</a:t>
            </a:r>
          </a:p>
          <a:p>
            <a:pPr marL="230188" marR="0" lvl="0" indent="-230188" algn="l" rtl="0">
              <a:spcBef>
                <a:spcPts val="0"/>
              </a:spcBef>
              <a:buSzPct val="25000"/>
              <a:buNone/>
            </a:pPr>
            <a:r>
              <a:rPr lang="en-US" sz="1000" b="0" i="0" u="none" strike="noStrike" cap="none" baseline="0">
                <a:solidFill>
                  <a:schemeClr val="dk1"/>
                </a:solidFill>
                <a:latin typeface="Times New Roman"/>
                <a:ea typeface="Times New Roman"/>
                <a:cs typeface="Times New Roman"/>
                <a:sym typeface="Times New Roman"/>
              </a:rPr>
              <a:t>-- Don’t determine the right variables / stations</a:t>
            </a:r>
          </a:p>
          <a:p>
            <a:pPr marL="230188" marR="0" lvl="0" indent="-230188" algn="l" rtl="0">
              <a:spcBef>
                <a:spcPts val="0"/>
              </a:spcBef>
              <a:buNone/>
            </a:pPr>
            <a:endParaRPr sz="1000" b="0" i="0" u="none" strike="noStrike" cap="none" baseline="0">
              <a:solidFill>
                <a:schemeClr val="dk1"/>
              </a:solidFill>
              <a:latin typeface="Times New Roman"/>
              <a:ea typeface="Times New Roman"/>
              <a:cs typeface="Times New Roman"/>
              <a:sym typeface="Times New Roman"/>
            </a:endParaRPr>
          </a:p>
          <a:p>
            <a:pPr marL="230188" marR="0" lvl="0" indent="-230188" algn="l" rtl="0">
              <a:spcBef>
                <a:spcPts val="0"/>
              </a:spcBef>
              <a:buSzPct val="25000"/>
              <a:buNone/>
            </a:pPr>
            <a:r>
              <a:rPr lang="en-US" sz="1000" b="1" i="0" u="sng" strike="noStrike" cap="none" baseline="0">
                <a:solidFill>
                  <a:srgbClr val="000000"/>
                </a:solidFill>
                <a:latin typeface="Times New Roman"/>
                <a:ea typeface="Times New Roman"/>
                <a:cs typeface="Times New Roman"/>
                <a:sym typeface="Times New Roman"/>
              </a:rPr>
              <a:t>Mitigation:</a:t>
            </a:r>
          </a:p>
          <a:p>
            <a:pPr marL="230188" marR="0" lvl="0" indent="-230188" algn="l" rtl="0">
              <a:spcBef>
                <a:spcPts val="0"/>
              </a:spcBef>
              <a:buSzPct val="25000"/>
              <a:buNone/>
            </a:pPr>
            <a:r>
              <a:rPr lang="en-US" sz="1000" b="0" i="0" u="none" strike="noStrike" cap="none" baseline="0">
                <a:solidFill>
                  <a:srgbClr val="000000"/>
                </a:solidFill>
                <a:latin typeface="Times New Roman"/>
                <a:ea typeface="Times New Roman"/>
                <a:cs typeface="Times New Roman"/>
                <a:sym typeface="Times New Roman"/>
              </a:rPr>
              <a:t>-- Coordinate with data management / TOC</a:t>
            </a:r>
          </a:p>
          <a:p>
            <a:pPr marL="230188" marR="0" lvl="0" indent="-230188" algn="l" rtl="0">
              <a:spcBef>
                <a:spcPts val="0"/>
              </a:spcBef>
              <a:buSzPct val="25000"/>
              <a:buNone/>
            </a:pPr>
            <a:r>
              <a:rPr lang="en-US" sz="1000" b="0" i="0" u="none" strike="noStrike" cap="none" baseline="0">
                <a:solidFill>
                  <a:srgbClr val="000000"/>
                </a:solidFill>
                <a:latin typeface="Times New Roman"/>
                <a:ea typeface="Times New Roman"/>
                <a:cs typeface="Times New Roman"/>
                <a:sym typeface="Times New Roman"/>
              </a:rPr>
              <a:t>-- Coordinate with AHIPS / RFC contacts</a:t>
            </a:r>
          </a:p>
          <a:p>
            <a:pPr marL="230188" marR="0" lvl="0" indent="-230188" algn="l" rtl="0">
              <a:spcBef>
                <a:spcPts val="0"/>
              </a:spcBef>
              <a:buNone/>
            </a:pPr>
            <a:endParaRPr sz="1200" b="0" i="0" u="none" strike="noStrike" cap="none" baseline="0">
              <a:solidFill>
                <a:srgbClr val="000000"/>
              </a:solidFill>
              <a:latin typeface="Times New Roman"/>
              <a:ea typeface="Times New Roman"/>
              <a:cs typeface="Times New Roman"/>
              <a:sym typeface="Times New Roman"/>
            </a:endParaRPr>
          </a:p>
        </p:txBody>
      </p:sp>
      <p:graphicFrame>
        <p:nvGraphicFramePr>
          <p:cNvPr id="144" name="Shape 144"/>
          <p:cNvGraphicFramePr/>
          <p:nvPr/>
        </p:nvGraphicFramePr>
        <p:xfrm>
          <a:off x="4724400" y="1100137"/>
          <a:ext cx="4421200" cy="3001975"/>
        </p:xfrm>
        <a:graphic>
          <a:graphicData uri="http://schemas.openxmlformats.org/drawingml/2006/table">
            <a:tbl>
              <a:tblPr>
                <a:noFill/>
                <a:tableStyleId>{6793B135-D911-473E-AB79-94CE5D41C7AD}</a:tableStyleId>
              </a:tblPr>
              <a:tblGrid>
                <a:gridCol w="2133600"/>
                <a:gridCol w="1143000"/>
                <a:gridCol w="1144600"/>
              </a:tblGrid>
              <a:tr h="228550">
                <a:tc>
                  <a:txBody>
                    <a:bodyPr/>
                    <a:lstStyle/>
                    <a:p>
                      <a:pPr marL="0" marR="0" lvl="0" indent="0" algn="ctr" rtl="0">
                        <a:lnSpc>
                          <a:spcPct val="93000"/>
                        </a:lnSpc>
                        <a:spcBef>
                          <a:spcPts val="0"/>
                        </a:spcBef>
                        <a:spcAft>
                          <a:spcPts val="0"/>
                        </a:spcAft>
                        <a:buClr>
                          <a:srgbClr val="002060"/>
                        </a:buClr>
                        <a:buSzPct val="25000"/>
                        <a:buFont typeface="Arial"/>
                        <a:buNone/>
                      </a:pPr>
                      <a:r>
                        <a:rPr lang="en-US" sz="900" b="0" i="0" u="none" strike="noStrike" cap="none" baseline="0">
                          <a:solidFill>
                            <a:srgbClr val="002060"/>
                          </a:solidFill>
                          <a:latin typeface="Arial"/>
                          <a:ea typeface="Arial"/>
                          <a:cs typeface="Arial"/>
                          <a:sym typeface="Arial"/>
                        </a:rPr>
                        <a:t>Milestone (NCEP)</a:t>
                      </a:r>
                    </a:p>
                  </a:txBody>
                  <a:tcPr marL="91450" marR="91450" marT="53650" marB="45700" anchor="ctr">
                    <a:lnL w="1367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1367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tcPr>
                </a:tc>
                <a:tc>
                  <a:txBody>
                    <a:bodyPr/>
                    <a:lstStyle/>
                    <a:p>
                      <a:pPr marL="0" marR="0" lvl="0" indent="0" algn="ctr" rtl="0">
                        <a:lnSpc>
                          <a:spcPct val="93000"/>
                        </a:lnSpc>
                        <a:spcBef>
                          <a:spcPts val="0"/>
                        </a:spcBef>
                        <a:spcAft>
                          <a:spcPts val="0"/>
                        </a:spcAft>
                        <a:buClr>
                          <a:srgbClr val="002060"/>
                        </a:buClr>
                        <a:buSzPct val="25000"/>
                        <a:buFont typeface="Arial"/>
                        <a:buNone/>
                      </a:pPr>
                      <a:r>
                        <a:rPr lang="en-US" sz="900" b="0" i="0" u="none" strike="noStrike" cap="none" baseline="0">
                          <a:solidFill>
                            <a:srgbClr val="002060"/>
                          </a:solidFill>
                          <a:latin typeface="Arial"/>
                          <a:ea typeface="Arial"/>
                          <a:cs typeface="Arial"/>
                          <a:sym typeface="Arial"/>
                        </a:rPr>
                        <a:t>Date</a:t>
                      </a:r>
                    </a:p>
                  </a:txBody>
                  <a:tcPr marL="91450" marR="91450" marT="53650" marB="45700" anchor="ctr">
                    <a:lnL w="952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1367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tcPr>
                </a:tc>
                <a:tc>
                  <a:txBody>
                    <a:bodyPr/>
                    <a:lstStyle/>
                    <a:p>
                      <a:pPr marL="0" marR="0" lvl="0" indent="0" algn="ctr" rtl="0">
                        <a:lnSpc>
                          <a:spcPct val="93000"/>
                        </a:lnSpc>
                        <a:spcBef>
                          <a:spcPts val="0"/>
                        </a:spcBef>
                        <a:spcAft>
                          <a:spcPts val="0"/>
                        </a:spcAft>
                        <a:buClr>
                          <a:srgbClr val="002060"/>
                        </a:buClr>
                        <a:buSzPct val="25000"/>
                        <a:buFont typeface="Arial"/>
                        <a:buNone/>
                      </a:pPr>
                      <a:r>
                        <a:rPr lang="en-US" sz="900" b="0" i="0" u="none" strike="noStrike" cap="none" baseline="0">
                          <a:solidFill>
                            <a:srgbClr val="002060"/>
                          </a:solidFill>
                          <a:latin typeface="Arial"/>
                          <a:ea typeface="Arial"/>
                          <a:cs typeface="Arial"/>
                          <a:sym typeface="Arial"/>
                        </a:rPr>
                        <a:t>Status</a:t>
                      </a:r>
                    </a:p>
                  </a:txBody>
                  <a:tcPr marL="91450" marR="91450" marT="53650" marB="45700" anchor="ctr">
                    <a:lnL w="9525" cap="flat">
                      <a:solidFill>
                        <a:srgbClr val="000000"/>
                      </a:solidFill>
                      <a:prstDash val="solid"/>
                      <a:round/>
                      <a:headEnd type="none" w="med" len="med"/>
                      <a:tailEnd type="none" w="med" len="med"/>
                    </a:lnL>
                    <a:lnR w="13675" cap="flat">
                      <a:solidFill>
                        <a:srgbClr val="000000"/>
                      </a:solidFill>
                      <a:prstDash val="solid"/>
                      <a:round/>
                      <a:headEnd type="none" w="med" len="med"/>
                      <a:tailEnd type="none" w="med" len="med"/>
                    </a:lnR>
                    <a:lnT w="1367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tcPr>
                </a:tc>
              </a:tr>
              <a:tr h="271425">
                <a:tc>
                  <a:txBody>
                    <a:bodyPr/>
                    <a:lstStyle/>
                    <a:p>
                      <a:pPr marL="0" marR="0" lvl="0" indent="0" algn="l" rtl="0">
                        <a:lnSpc>
                          <a:spcPct val="93000"/>
                        </a:lnSpc>
                        <a:spcBef>
                          <a:spcPts val="0"/>
                        </a:spcBef>
                        <a:spcAft>
                          <a:spcPts val="0"/>
                        </a:spcAft>
                        <a:buClr>
                          <a:srgbClr val="002060"/>
                        </a:buClr>
                        <a:buSzPct val="25000"/>
                        <a:buFont typeface="Arial"/>
                        <a:buNone/>
                      </a:pPr>
                      <a:r>
                        <a:rPr lang="en-US" sz="900" u="none" strike="noStrike" cap="none" baseline="0">
                          <a:solidFill>
                            <a:srgbClr val="002060"/>
                          </a:solidFill>
                          <a:latin typeface="Arial"/>
                          <a:ea typeface="Arial"/>
                          <a:cs typeface="Arial"/>
                          <a:sym typeface="Arial"/>
                        </a:rPr>
                        <a:t>Initial coordination with SPA team</a:t>
                      </a:r>
                    </a:p>
                  </a:txBody>
                  <a:tcPr marL="91450" marR="91450" marT="53650" marB="45700">
                    <a:lnL w="1367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tcPr>
                </a:tc>
                <a:tc>
                  <a:txBody>
                    <a:bodyPr/>
                    <a:lstStyle/>
                    <a:p>
                      <a:pPr marL="0" marR="0" lvl="0" indent="0" algn="l" rtl="0">
                        <a:lnSpc>
                          <a:spcPct val="93000"/>
                        </a:lnSpc>
                        <a:spcBef>
                          <a:spcPts val="0"/>
                        </a:spcBef>
                        <a:spcAft>
                          <a:spcPts val="0"/>
                        </a:spcAft>
                        <a:buClr>
                          <a:srgbClr val="002060"/>
                        </a:buClr>
                        <a:buSzPct val="25000"/>
                        <a:buFont typeface="Arial"/>
                        <a:buNone/>
                      </a:pPr>
                      <a:r>
                        <a:rPr lang="en-US" sz="900" b="0" i="0" u="none" strike="noStrike" cap="none" baseline="0">
                          <a:solidFill>
                            <a:srgbClr val="002060"/>
                          </a:solidFill>
                          <a:latin typeface="Arial"/>
                          <a:ea typeface="Arial"/>
                          <a:cs typeface="Arial"/>
                          <a:sym typeface="Arial"/>
                        </a:rPr>
                        <a:t>12/16/2014</a:t>
                      </a:r>
                    </a:p>
                  </a:txBody>
                  <a:tcPr marL="91450" marR="91450" marT="53650" marB="45700">
                    <a:lnL w="952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tcPr>
                </a:tc>
                <a:tc>
                  <a:txBody>
                    <a:bodyPr/>
                    <a:lstStyle/>
                    <a:p>
                      <a:pPr marL="0" marR="0" lvl="0" indent="0" algn="l" rtl="0">
                        <a:lnSpc>
                          <a:spcPct val="93000"/>
                        </a:lnSpc>
                        <a:spcBef>
                          <a:spcPts val="0"/>
                        </a:spcBef>
                        <a:spcAft>
                          <a:spcPts val="0"/>
                        </a:spcAft>
                        <a:buClr>
                          <a:schemeClr val="dk1"/>
                        </a:buClr>
                        <a:buFont typeface="Arial"/>
                        <a:buNone/>
                      </a:pPr>
                      <a:endParaRPr sz="900" b="0" i="0" u="none" strike="noStrike" cap="none" baseline="0">
                        <a:solidFill>
                          <a:srgbClr val="002060"/>
                        </a:solidFill>
                        <a:latin typeface="Arial"/>
                        <a:ea typeface="Arial"/>
                        <a:cs typeface="Arial"/>
                        <a:sym typeface="Arial"/>
                      </a:endParaRPr>
                    </a:p>
                  </a:txBody>
                  <a:tcPr marL="91450" marR="91450" marT="53650" marB="45700">
                    <a:lnL w="9525" cap="flat">
                      <a:solidFill>
                        <a:srgbClr val="000000"/>
                      </a:solidFill>
                      <a:prstDash val="solid"/>
                      <a:round/>
                      <a:headEnd type="none" w="med" len="med"/>
                      <a:tailEnd type="none" w="med" len="med"/>
                    </a:lnL>
                    <a:lnR w="1367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tcPr>
                </a:tc>
              </a:tr>
              <a:tr h="271425">
                <a:tc>
                  <a:txBody>
                    <a:bodyPr/>
                    <a:lstStyle/>
                    <a:p>
                      <a:pPr marL="0" marR="0" lvl="0" indent="0" algn="l" rtl="0">
                        <a:lnSpc>
                          <a:spcPct val="93000"/>
                        </a:lnSpc>
                        <a:spcBef>
                          <a:spcPts val="0"/>
                        </a:spcBef>
                        <a:spcAft>
                          <a:spcPts val="0"/>
                        </a:spcAft>
                        <a:buClr>
                          <a:srgbClr val="002060"/>
                        </a:buClr>
                        <a:buSzPct val="25000"/>
                        <a:buFont typeface="Arial"/>
                        <a:buNone/>
                      </a:pPr>
                      <a:r>
                        <a:rPr lang="en-US" sz="900" b="0" i="0" u="none" strike="noStrike" cap="none" baseline="0">
                          <a:solidFill>
                            <a:srgbClr val="002060"/>
                          </a:solidFill>
                          <a:latin typeface="Arial"/>
                          <a:ea typeface="Arial"/>
                          <a:cs typeface="Arial"/>
                          <a:sym typeface="Arial"/>
                        </a:rPr>
                        <a:t>MDL testing complete</a:t>
                      </a:r>
                    </a:p>
                  </a:txBody>
                  <a:tcPr marL="91450" marR="91450" marT="53650" marB="45700">
                    <a:lnL w="1367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tcPr>
                </a:tc>
                <a:tc>
                  <a:txBody>
                    <a:bodyPr/>
                    <a:lstStyle/>
                    <a:p>
                      <a:pPr marL="0" marR="0" lvl="0" indent="0" algn="l" rtl="0">
                        <a:lnSpc>
                          <a:spcPct val="93000"/>
                        </a:lnSpc>
                        <a:spcBef>
                          <a:spcPts val="0"/>
                        </a:spcBef>
                        <a:spcAft>
                          <a:spcPts val="0"/>
                        </a:spcAft>
                        <a:buClr>
                          <a:srgbClr val="002060"/>
                        </a:buClr>
                        <a:buSzPct val="25000"/>
                        <a:buFont typeface="Arial"/>
                        <a:buNone/>
                      </a:pPr>
                      <a:r>
                        <a:rPr lang="en-US" sz="900" b="0" i="0" u="none" strike="noStrike" cap="none" baseline="0">
                          <a:solidFill>
                            <a:srgbClr val="002060"/>
                          </a:solidFill>
                          <a:latin typeface="Arial"/>
                          <a:ea typeface="Arial"/>
                          <a:cs typeface="Arial"/>
                          <a:sym typeface="Arial"/>
                        </a:rPr>
                        <a:t>1/16/2015</a:t>
                      </a:r>
                    </a:p>
                  </a:txBody>
                  <a:tcPr marL="91450" marR="91450" marT="53650" marB="45700">
                    <a:lnL w="952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tcPr>
                </a:tc>
                <a:tc>
                  <a:txBody>
                    <a:bodyPr/>
                    <a:lstStyle/>
                    <a:p>
                      <a:pPr marL="0" marR="0" lvl="0" indent="0" algn="l" rtl="0">
                        <a:lnSpc>
                          <a:spcPct val="93000"/>
                        </a:lnSpc>
                        <a:spcBef>
                          <a:spcPts val="0"/>
                        </a:spcBef>
                        <a:spcAft>
                          <a:spcPts val="0"/>
                        </a:spcAft>
                        <a:buClr>
                          <a:schemeClr val="dk1"/>
                        </a:buClr>
                        <a:buFont typeface="Arial"/>
                        <a:buNone/>
                      </a:pPr>
                      <a:endParaRPr sz="900" b="0" i="0" u="none" strike="noStrike" cap="none" baseline="0">
                        <a:solidFill>
                          <a:srgbClr val="002060"/>
                        </a:solidFill>
                        <a:latin typeface="Arial"/>
                        <a:ea typeface="Arial"/>
                        <a:cs typeface="Arial"/>
                        <a:sym typeface="Arial"/>
                      </a:endParaRPr>
                    </a:p>
                  </a:txBody>
                  <a:tcPr marL="91450" marR="91450" marT="53650" marB="45700">
                    <a:lnL w="9525" cap="flat">
                      <a:solidFill>
                        <a:srgbClr val="000000"/>
                      </a:solidFill>
                      <a:prstDash val="solid"/>
                      <a:round/>
                      <a:headEnd type="none" w="med" len="med"/>
                      <a:tailEnd type="none" w="med" len="med"/>
                    </a:lnL>
                    <a:lnR w="1367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tcPr>
                </a:tc>
              </a:tr>
              <a:tr h="354500">
                <a:tc>
                  <a:txBody>
                    <a:bodyPr/>
                    <a:lstStyle/>
                    <a:p>
                      <a:pPr marL="0" marR="0" lvl="0" indent="0" algn="l" rtl="0">
                        <a:lnSpc>
                          <a:spcPct val="93000"/>
                        </a:lnSpc>
                        <a:spcBef>
                          <a:spcPts val="0"/>
                        </a:spcBef>
                        <a:spcAft>
                          <a:spcPts val="0"/>
                        </a:spcAft>
                        <a:buClr>
                          <a:srgbClr val="002060"/>
                        </a:buClr>
                        <a:buSzPct val="25000"/>
                        <a:buFont typeface="Arial"/>
                        <a:buNone/>
                      </a:pPr>
                      <a:r>
                        <a:rPr lang="en-US" sz="900" b="0" i="0" u="none" strike="noStrike" cap="none" baseline="0">
                          <a:solidFill>
                            <a:srgbClr val="002060"/>
                          </a:solidFill>
                          <a:latin typeface="Arial"/>
                          <a:ea typeface="Arial"/>
                          <a:cs typeface="Arial"/>
                          <a:sym typeface="Arial"/>
                        </a:rPr>
                        <a:t>Final Code Delivered to NCO</a:t>
                      </a:r>
                    </a:p>
                  </a:txBody>
                  <a:tcPr marL="91450" marR="91450" marT="53650" marB="45700">
                    <a:lnL w="1367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tcPr>
                </a:tc>
                <a:tc>
                  <a:txBody>
                    <a:bodyPr/>
                    <a:lstStyle/>
                    <a:p>
                      <a:pPr marL="0" marR="0" lvl="0" indent="0" algn="l" rtl="0">
                        <a:lnSpc>
                          <a:spcPct val="93000"/>
                        </a:lnSpc>
                        <a:spcBef>
                          <a:spcPts val="0"/>
                        </a:spcBef>
                        <a:spcAft>
                          <a:spcPts val="0"/>
                        </a:spcAft>
                        <a:buClr>
                          <a:srgbClr val="002060"/>
                        </a:buClr>
                        <a:buSzPct val="25000"/>
                        <a:buFont typeface="Arial"/>
                        <a:buNone/>
                      </a:pPr>
                      <a:r>
                        <a:rPr lang="en-US" sz="900" b="0" i="0" u="none" strike="noStrike" cap="none" baseline="0">
                          <a:solidFill>
                            <a:srgbClr val="002060"/>
                          </a:solidFill>
                          <a:latin typeface="Arial"/>
                          <a:ea typeface="Arial"/>
                          <a:cs typeface="Arial"/>
                          <a:sym typeface="Arial"/>
                        </a:rPr>
                        <a:t>1/16/2015</a:t>
                      </a:r>
                    </a:p>
                  </a:txBody>
                  <a:tcPr marL="91450" marR="91450" marT="53650" marB="45700">
                    <a:lnL w="952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tcPr>
                </a:tc>
                <a:tc>
                  <a:txBody>
                    <a:bodyPr/>
                    <a:lstStyle/>
                    <a:p>
                      <a:pPr marL="0" marR="0" lvl="0" indent="0" algn="l" rtl="0">
                        <a:lnSpc>
                          <a:spcPct val="93000"/>
                        </a:lnSpc>
                        <a:spcBef>
                          <a:spcPts val="0"/>
                        </a:spcBef>
                        <a:spcAft>
                          <a:spcPts val="0"/>
                        </a:spcAft>
                        <a:buClr>
                          <a:schemeClr val="dk1"/>
                        </a:buClr>
                        <a:buFont typeface="Arial"/>
                        <a:buNone/>
                      </a:pPr>
                      <a:endParaRPr sz="900" b="0" i="0" u="none" strike="noStrike" cap="none" baseline="0">
                        <a:solidFill>
                          <a:srgbClr val="002060"/>
                        </a:solidFill>
                        <a:latin typeface="Arial"/>
                        <a:ea typeface="Arial"/>
                        <a:cs typeface="Arial"/>
                        <a:sym typeface="Arial"/>
                      </a:endParaRPr>
                    </a:p>
                  </a:txBody>
                  <a:tcPr marL="91450" marR="91450" marT="53650" marB="45700">
                    <a:lnL w="9525" cap="flat">
                      <a:solidFill>
                        <a:srgbClr val="000000"/>
                      </a:solidFill>
                      <a:prstDash val="solid"/>
                      <a:round/>
                      <a:headEnd type="none" w="med" len="med"/>
                      <a:tailEnd type="none" w="med" len="med"/>
                    </a:lnL>
                    <a:lnR w="1367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tcPr>
                </a:tc>
              </a:tr>
              <a:tr h="241250">
                <a:tc>
                  <a:txBody>
                    <a:bodyPr/>
                    <a:lstStyle/>
                    <a:p>
                      <a:pPr marL="0" marR="0" lvl="0" indent="0" algn="l" rtl="0">
                        <a:lnSpc>
                          <a:spcPct val="93000"/>
                        </a:lnSpc>
                        <a:spcBef>
                          <a:spcPts val="0"/>
                        </a:spcBef>
                        <a:spcAft>
                          <a:spcPts val="0"/>
                        </a:spcAft>
                        <a:buClr>
                          <a:srgbClr val="002060"/>
                        </a:buClr>
                        <a:buSzPct val="25000"/>
                        <a:buFont typeface="Arial"/>
                        <a:buNone/>
                      </a:pPr>
                      <a:r>
                        <a:rPr lang="en-US" sz="900" b="0" i="0" u="none" strike="noStrike" cap="none" baseline="0">
                          <a:solidFill>
                            <a:srgbClr val="002060"/>
                          </a:solidFill>
                          <a:latin typeface="Arial"/>
                          <a:ea typeface="Arial"/>
                          <a:cs typeface="Arial"/>
                          <a:sym typeface="Arial"/>
                        </a:rPr>
                        <a:t>Technical Information Notice Issued</a:t>
                      </a:r>
                    </a:p>
                  </a:txBody>
                  <a:tcPr marL="91450" marR="91450" marT="53650" marB="45700">
                    <a:lnL w="1367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tcPr>
                </a:tc>
                <a:tc>
                  <a:txBody>
                    <a:bodyPr/>
                    <a:lstStyle/>
                    <a:p>
                      <a:pPr marL="0" marR="0" lvl="0" indent="0" algn="l" rtl="0">
                        <a:lnSpc>
                          <a:spcPct val="93000"/>
                        </a:lnSpc>
                        <a:spcBef>
                          <a:spcPts val="0"/>
                        </a:spcBef>
                        <a:spcAft>
                          <a:spcPts val="0"/>
                        </a:spcAft>
                        <a:buClr>
                          <a:srgbClr val="002060"/>
                        </a:buClr>
                        <a:buSzPct val="25000"/>
                        <a:buFont typeface="Arial"/>
                        <a:buNone/>
                      </a:pPr>
                      <a:r>
                        <a:rPr lang="en-US" sz="900" b="0" i="0" u="none" strike="noStrike" cap="none" baseline="0">
                          <a:solidFill>
                            <a:srgbClr val="002060"/>
                          </a:solidFill>
                          <a:latin typeface="Arial"/>
                          <a:ea typeface="Arial"/>
                          <a:cs typeface="Arial"/>
                          <a:sym typeface="Arial"/>
                        </a:rPr>
                        <a:t>2/1/2015</a:t>
                      </a:r>
                    </a:p>
                  </a:txBody>
                  <a:tcPr marL="91450" marR="91450" marT="53650" marB="45700">
                    <a:lnL w="952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tcPr>
                </a:tc>
                <a:tc>
                  <a:txBody>
                    <a:bodyPr/>
                    <a:lstStyle/>
                    <a:p>
                      <a:pPr marL="0" marR="0" lvl="0" indent="0" algn="l" rtl="0">
                        <a:lnSpc>
                          <a:spcPct val="93000"/>
                        </a:lnSpc>
                        <a:spcBef>
                          <a:spcPts val="0"/>
                        </a:spcBef>
                        <a:spcAft>
                          <a:spcPts val="0"/>
                        </a:spcAft>
                        <a:buClr>
                          <a:schemeClr val="dk1"/>
                        </a:buClr>
                        <a:buFont typeface="Arial"/>
                        <a:buNone/>
                      </a:pPr>
                      <a:endParaRPr sz="900" b="0" i="0" u="none" strike="noStrike" cap="none" baseline="0">
                        <a:solidFill>
                          <a:srgbClr val="002060"/>
                        </a:solidFill>
                        <a:latin typeface="Arial"/>
                        <a:ea typeface="Arial"/>
                        <a:cs typeface="Arial"/>
                        <a:sym typeface="Arial"/>
                      </a:endParaRPr>
                    </a:p>
                  </a:txBody>
                  <a:tcPr marL="91450" marR="91450" marT="53650" marB="45700">
                    <a:lnL w="9525" cap="flat">
                      <a:solidFill>
                        <a:srgbClr val="000000"/>
                      </a:solidFill>
                      <a:prstDash val="solid"/>
                      <a:round/>
                      <a:headEnd type="none" w="med" len="med"/>
                      <a:tailEnd type="none" w="med" len="med"/>
                    </a:lnL>
                    <a:lnR w="1367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tcPr>
                </a:tc>
              </a:tr>
              <a:tr h="228550">
                <a:tc>
                  <a:txBody>
                    <a:bodyPr/>
                    <a:lstStyle/>
                    <a:p>
                      <a:pPr marL="0" marR="0" lvl="0" indent="0" algn="l" rtl="0">
                        <a:lnSpc>
                          <a:spcPct val="93000"/>
                        </a:lnSpc>
                        <a:spcBef>
                          <a:spcPts val="0"/>
                        </a:spcBef>
                        <a:spcAft>
                          <a:spcPts val="0"/>
                        </a:spcAft>
                        <a:buClr>
                          <a:srgbClr val="002060"/>
                        </a:buClr>
                        <a:buSzPct val="25000"/>
                        <a:buFont typeface="Arial"/>
                        <a:buNone/>
                      </a:pPr>
                      <a:r>
                        <a:rPr lang="en-US" sz="900" b="0" i="0" u="none" strike="noStrike" cap="none" baseline="0">
                          <a:solidFill>
                            <a:srgbClr val="002060"/>
                          </a:solidFill>
                          <a:latin typeface="Arial"/>
                          <a:ea typeface="Arial"/>
                          <a:cs typeface="Arial"/>
                          <a:sym typeface="Arial"/>
                        </a:rPr>
                        <a:t>SPA begins prep work for 30 day test</a:t>
                      </a:r>
                    </a:p>
                  </a:txBody>
                  <a:tcPr marL="91450" marR="91450" marT="53650" marB="45700">
                    <a:lnL w="1367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tcPr>
                </a:tc>
                <a:tc>
                  <a:txBody>
                    <a:bodyPr/>
                    <a:lstStyle/>
                    <a:p>
                      <a:pPr marL="0" marR="0" lvl="0" indent="0" algn="l" rtl="0">
                        <a:lnSpc>
                          <a:spcPct val="93000"/>
                        </a:lnSpc>
                        <a:spcBef>
                          <a:spcPts val="0"/>
                        </a:spcBef>
                        <a:spcAft>
                          <a:spcPts val="0"/>
                        </a:spcAft>
                        <a:buClr>
                          <a:srgbClr val="002060"/>
                        </a:buClr>
                        <a:buSzPct val="25000"/>
                        <a:buFont typeface="Arial"/>
                        <a:buNone/>
                      </a:pPr>
                      <a:r>
                        <a:rPr lang="en-US" sz="900" b="0" i="0" u="none" strike="noStrike" cap="none" baseline="0">
                          <a:solidFill>
                            <a:srgbClr val="002060"/>
                          </a:solidFill>
                          <a:latin typeface="Arial"/>
                          <a:ea typeface="Arial"/>
                          <a:cs typeface="Arial"/>
                          <a:sym typeface="Arial"/>
                        </a:rPr>
                        <a:t>1/19/2015</a:t>
                      </a:r>
                    </a:p>
                  </a:txBody>
                  <a:tcPr marL="91450" marR="91450" marT="53650" marB="45700">
                    <a:lnL w="952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tcPr>
                </a:tc>
                <a:tc>
                  <a:txBody>
                    <a:bodyPr/>
                    <a:lstStyle/>
                    <a:p>
                      <a:pPr marL="0" marR="0" lvl="0" indent="0" algn="l" rtl="0">
                        <a:lnSpc>
                          <a:spcPct val="93000"/>
                        </a:lnSpc>
                        <a:spcBef>
                          <a:spcPts val="0"/>
                        </a:spcBef>
                        <a:spcAft>
                          <a:spcPts val="0"/>
                        </a:spcAft>
                        <a:buClr>
                          <a:schemeClr val="dk1"/>
                        </a:buClr>
                        <a:buFont typeface="Arial"/>
                        <a:buNone/>
                      </a:pPr>
                      <a:endParaRPr sz="900" b="0" i="0" u="none" strike="noStrike" cap="none" baseline="0">
                        <a:solidFill>
                          <a:srgbClr val="002060"/>
                        </a:solidFill>
                        <a:latin typeface="Arial"/>
                        <a:ea typeface="Arial"/>
                        <a:cs typeface="Arial"/>
                        <a:sym typeface="Arial"/>
                      </a:endParaRPr>
                    </a:p>
                  </a:txBody>
                  <a:tcPr marL="91450" marR="91450" marT="53650" marB="45700">
                    <a:lnL w="9525" cap="flat">
                      <a:solidFill>
                        <a:srgbClr val="000000"/>
                      </a:solidFill>
                      <a:prstDash val="solid"/>
                      <a:round/>
                      <a:headEnd type="none" w="med" len="med"/>
                      <a:tailEnd type="none" w="med" len="med"/>
                    </a:lnL>
                    <a:lnR w="1367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tcPr>
                </a:tc>
              </a:tr>
              <a:tr h="366650">
                <a:tc>
                  <a:txBody>
                    <a:bodyPr/>
                    <a:lstStyle/>
                    <a:p>
                      <a:pPr marL="0" marR="0" lvl="0" indent="0" algn="l" rtl="0">
                        <a:lnSpc>
                          <a:spcPct val="93000"/>
                        </a:lnSpc>
                        <a:spcBef>
                          <a:spcPts val="0"/>
                        </a:spcBef>
                        <a:spcAft>
                          <a:spcPts val="0"/>
                        </a:spcAft>
                        <a:buClr>
                          <a:srgbClr val="002060"/>
                        </a:buClr>
                        <a:buSzPct val="25000"/>
                        <a:buFont typeface="Arial"/>
                        <a:buNone/>
                      </a:pPr>
                      <a:r>
                        <a:rPr lang="en-US" sz="900" b="0" i="0" u="none" strike="noStrike" cap="none" baseline="0">
                          <a:solidFill>
                            <a:srgbClr val="002060"/>
                          </a:solidFill>
                          <a:latin typeface="Arial"/>
                          <a:ea typeface="Arial"/>
                          <a:cs typeface="Arial"/>
                          <a:sym typeface="Arial"/>
                        </a:rPr>
                        <a:t>30-day evaluation begins</a:t>
                      </a:r>
                    </a:p>
                  </a:txBody>
                  <a:tcPr marL="91450" marR="91450" marT="53650" marB="45700">
                    <a:lnL w="1367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tcPr>
                </a:tc>
                <a:tc>
                  <a:txBody>
                    <a:bodyPr/>
                    <a:lstStyle/>
                    <a:p>
                      <a:pPr marL="0" marR="0" lvl="0" indent="0" algn="l" rtl="0">
                        <a:lnSpc>
                          <a:spcPct val="93000"/>
                        </a:lnSpc>
                        <a:spcBef>
                          <a:spcPts val="0"/>
                        </a:spcBef>
                        <a:spcAft>
                          <a:spcPts val="0"/>
                        </a:spcAft>
                        <a:buClr>
                          <a:srgbClr val="002060"/>
                        </a:buClr>
                        <a:buSzPct val="25000"/>
                        <a:buFont typeface="Arial"/>
                        <a:buNone/>
                      </a:pPr>
                      <a:r>
                        <a:rPr lang="en-US" sz="900" b="0" i="0" u="none" strike="noStrike" cap="none" baseline="0">
                          <a:solidFill>
                            <a:srgbClr val="002060"/>
                          </a:solidFill>
                          <a:latin typeface="Arial"/>
                          <a:ea typeface="Arial"/>
                          <a:cs typeface="Arial"/>
                          <a:sym typeface="Arial"/>
                        </a:rPr>
                        <a:t>2/16/2015</a:t>
                      </a:r>
                    </a:p>
                  </a:txBody>
                  <a:tcPr marL="91450" marR="91450" marT="53650" marB="45700">
                    <a:lnL w="952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tcPr>
                </a:tc>
                <a:tc>
                  <a:txBody>
                    <a:bodyPr/>
                    <a:lstStyle/>
                    <a:p>
                      <a:pPr marL="0" marR="0" lvl="0" indent="0" algn="l" rtl="0">
                        <a:lnSpc>
                          <a:spcPct val="93000"/>
                        </a:lnSpc>
                        <a:spcBef>
                          <a:spcPts val="0"/>
                        </a:spcBef>
                        <a:spcAft>
                          <a:spcPts val="0"/>
                        </a:spcAft>
                        <a:buClr>
                          <a:schemeClr val="dk1"/>
                        </a:buClr>
                        <a:buFont typeface="Arial"/>
                        <a:buNone/>
                      </a:pPr>
                      <a:endParaRPr sz="900" b="0" i="0" u="none" strike="noStrike" cap="none" baseline="0">
                        <a:solidFill>
                          <a:srgbClr val="002060"/>
                        </a:solidFill>
                        <a:latin typeface="Arial"/>
                        <a:ea typeface="Arial"/>
                        <a:cs typeface="Arial"/>
                        <a:sym typeface="Arial"/>
                      </a:endParaRPr>
                    </a:p>
                  </a:txBody>
                  <a:tcPr marL="91450" marR="91450" marT="53650" marB="45700">
                    <a:lnL w="9525" cap="flat">
                      <a:solidFill>
                        <a:srgbClr val="000000"/>
                      </a:solidFill>
                      <a:prstDash val="solid"/>
                      <a:round/>
                      <a:headEnd type="none" w="med" len="med"/>
                      <a:tailEnd type="none" w="med" len="med"/>
                    </a:lnL>
                    <a:lnR w="1367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tcPr>
                </a:tc>
              </a:tr>
              <a:tr h="239675">
                <a:tc>
                  <a:txBody>
                    <a:bodyPr/>
                    <a:lstStyle/>
                    <a:p>
                      <a:pPr marL="0" marR="0" lvl="0" indent="0" algn="l" rtl="0">
                        <a:lnSpc>
                          <a:spcPct val="93000"/>
                        </a:lnSpc>
                        <a:spcBef>
                          <a:spcPts val="0"/>
                        </a:spcBef>
                        <a:spcAft>
                          <a:spcPts val="0"/>
                        </a:spcAft>
                        <a:buClr>
                          <a:srgbClr val="002060"/>
                        </a:buClr>
                        <a:buSzPct val="25000"/>
                        <a:buFont typeface="Arial"/>
                        <a:buNone/>
                      </a:pPr>
                      <a:r>
                        <a:rPr lang="en-US" sz="900" b="0" i="0" u="none" strike="noStrike" cap="none" baseline="0">
                          <a:solidFill>
                            <a:srgbClr val="002060"/>
                          </a:solidFill>
                          <a:latin typeface="Arial"/>
                          <a:ea typeface="Arial"/>
                          <a:cs typeface="Arial"/>
                          <a:sym typeface="Arial"/>
                        </a:rPr>
                        <a:t>30-day evaluation ends</a:t>
                      </a:r>
                    </a:p>
                  </a:txBody>
                  <a:tcPr marL="91450" marR="91450" marT="53650" marB="45700">
                    <a:lnL w="1367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tcPr>
                </a:tc>
                <a:tc>
                  <a:txBody>
                    <a:bodyPr/>
                    <a:lstStyle/>
                    <a:p>
                      <a:pPr marL="0" marR="0" lvl="0" indent="0" algn="l" rtl="0">
                        <a:lnSpc>
                          <a:spcPct val="93000"/>
                        </a:lnSpc>
                        <a:spcBef>
                          <a:spcPts val="0"/>
                        </a:spcBef>
                        <a:spcAft>
                          <a:spcPts val="0"/>
                        </a:spcAft>
                        <a:buClr>
                          <a:srgbClr val="002060"/>
                        </a:buClr>
                        <a:buSzPct val="25000"/>
                        <a:buFont typeface="Arial"/>
                        <a:buNone/>
                      </a:pPr>
                      <a:r>
                        <a:rPr lang="en-US" sz="900" b="0" i="0" u="none" strike="noStrike" cap="none" baseline="0">
                          <a:solidFill>
                            <a:srgbClr val="002060"/>
                          </a:solidFill>
                          <a:latin typeface="Arial"/>
                          <a:ea typeface="Arial"/>
                          <a:cs typeface="Arial"/>
                          <a:sym typeface="Arial"/>
                        </a:rPr>
                        <a:t>3/17/2015</a:t>
                      </a:r>
                    </a:p>
                  </a:txBody>
                  <a:tcPr marL="91450" marR="91450" marT="53650" marB="45700">
                    <a:lnL w="952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tcPr>
                </a:tc>
                <a:tc>
                  <a:txBody>
                    <a:bodyPr/>
                    <a:lstStyle/>
                    <a:p>
                      <a:pPr marL="0" marR="0" lvl="0" indent="0" algn="l" rtl="0">
                        <a:lnSpc>
                          <a:spcPct val="93000"/>
                        </a:lnSpc>
                        <a:spcBef>
                          <a:spcPts val="0"/>
                        </a:spcBef>
                        <a:spcAft>
                          <a:spcPts val="0"/>
                        </a:spcAft>
                        <a:buClr>
                          <a:schemeClr val="dk1"/>
                        </a:buClr>
                        <a:buFont typeface="Arial"/>
                        <a:buNone/>
                      </a:pPr>
                      <a:endParaRPr sz="900" b="0" i="0" u="none" strike="noStrike" cap="none" baseline="0">
                        <a:solidFill>
                          <a:srgbClr val="002060"/>
                        </a:solidFill>
                        <a:latin typeface="Arial"/>
                        <a:ea typeface="Arial"/>
                        <a:cs typeface="Arial"/>
                        <a:sym typeface="Arial"/>
                      </a:endParaRPr>
                    </a:p>
                  </a:txBody>
                  <a:tcPr marL="91450" marR="91450" marT="53650" marB="45700">
                    <a:lnL w="9525" cap="flat">
                      <a:solidFill>
                        <a:srgbClr val="000000"/>
                      </a:solidFill>
                      <a:prstDash val="solid"/>
                      <a:round/>
                      <a:headEnd type="none" w="med" len="med"/>
                      <a:tailEnd type="none" w="med" len="med"/>
                    </a:lnL>
                    <a:lnR w="1367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tcPr>
                </a:tc>
              </a:tr>
              <a:tr h="239675">
                <a:tc>
                  <a:txBody>
                    <a:bodyPr/>
                    <a:lstStyle/>
                    <a:p>
                      <a:pPr marL="0" marR="0" lvl="0" indent="0" algn="l" rtl="0">
                        <a:lnSpc>
                          <a:spcPct val="93000"/>
                        </a:lnSpc>
                        <a:spcBef>
                          <a:spcPts val="0"/>
                        </a:spcBef>
                        <a:spcAft>
                          <a:spcPts val="0"/>
                        </a:spcAft>
                        <a:buClr>
                          <a:srgbClr val="002060"/>
                        </a:buClr>
                        <a:buSzPct val="25000"/>
                        <a:buFont typeface="Arial"/>
                        <a:buNone/>
                      </a:pPr>
                      <a:r>
                        <a:rPr lang="en-US" sz="900" b="0" i="0" u="none" strike="noStrike" cap="none" baseline="0">
                          <a:solidFill>
                            <a:srgbClr val="002060"/>
                          </a:solidFill>
                          <a:latin typeface="Arial"/>
                          <a:ea typeface="Arial"/>
                          <a:cs typeface="Arial"/>
                          <a:sym typeface="Arial"/>
                        </a:rPr>
                        <a:t>IT testing ends</a:t>
                      </a:r>
                    </a:p>
                  </a:txBody>
                  <a:tcPr marL="91450" marR="91450" marT="53650" marB="45700">
                    <a:lnL w="1367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tcPr>
                </a:tc>
                <a:tc>
                  <a:txBody>
                    <a:bodyPr/>
                    <a:lstStyle/>
                    <a:p>
                      <a:pPr marL="0" marR="0" lvl="0" indent="0" algn="l" rtl="0">
                        <a:lnSpc>
                          <a:spcPct val="93000"/>
                        </a:lnSpc>
                        <a:spcBef>
                          <a:spcPts val="0"/>
                        </a:spcBef>
                        <a:spcAft>
                          <a:spcPts val="0"/>
                        </a:spcAft>
                        <a:buClr>
                          <a:srgbClr val="002060"/>
                        </a:buClr>
                        <a:buSzPct val="25000"/>
                        <a:buFont typeface="Arial"/>
                        <a:buNone/>
                      </a:pPr>
                      <a:r>
                        <a:rPr lang="en-US" sz="900" b="0" i="0" u="none" strike="noStrike" cap="none" baseline="0">
                          <a:solidFill>
                            <a:srgbClr val="002060"/>
                          </a:solidFill>
                          <a:latin typeface="Arial"/>
                          <a:ea typeface="Arial"/>
                          <a:cs typeface="Arial"/>
                          <a:sym typeface="Arial"/>
                        </a:rPr>
                        <a:t>2/13/2015</a:t>
                      </a:r>
                    </a:p>
                  </a:txBody>
                  <a:tcPr marL="91450" marR="91450" marT="53650" marB="45700">
                    <a:lnL w="952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tcPr>
                </a:tc>
                <a:tc>
                  <a:txBody>
                    <a:bodyPr/>
                    <a:lstStyle/>
                    <a:p>
                      <a:pPr marL="0" marR="0" lvl="0" indent="0" algn="l" rtl="0">
                        <a:lnSpc>
                          <a:spcPct val="93000"/>
                        </a:lnSpc>
                        <a:spcBef>
                          <a:spcPts val="0"/>
                        </a:spcBef>
                        <a:spcAft>
                          <a:spcPts val="0"/>
                        </a:spcAft>
                        <a:buClr>
                          <a:schemeClr val="dk1"/>
                        </a:buClr>
                        <a:buFont typeface="Arial"/>
                        <a:buNone/>
                      </a:pPr>
                      <a:endParaRPr sz="900" b="0" i="0" u="none" strike="noStrike" cap="none" baseline="0">
                        <a:solidFill>
                          <a:srgbClr val="002060"/>
                        </a:solidFill>
                        <a:latin typeface="Arial"/>
                        <a:ea typeface="Arial"/>
                        <a:cs typeface="Arial"/>
                        <a:sym typeface="Arial"/>
                      </a:endParaRPr>
                    </a:p>
                  </a:txBody>
                  <a:tcPr marL="91450" marR="91450" marT="53650" marB="45700">
                    <a:lnL w="9525" cap="flat">
                      <a:solidFill>
                        <a:srgbClr val="000000"/>
                      </a:solidFill>
                      <a:prstDash val="solid"/>
                      <a:round/>
                      <a:headEnd type="none" w="med" len="med"/>
                      <a:tailEnd type="none" w="med" len="med"/>
                    </a:lnL>
                    <a:lnR w="1367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tcPr>
                </a:tc>
              </a:tr>
              <a:tr h="238075">
                <a:tc>
                  <a:txBody>
                    <a:bodyPr/>
                    <a:lstStyle/>
                    <a:p>
                      <a:pPr marL="0" marR="0" lvl="0" indent="0" algn="l" rtl="0">
                        <a:lnSpc>
                          <a:spcPct val="93000"/>
                        </a:lnSpc>
                        <a:spcBef>
                          <a:spcPts val="0"/>
                        </a:spcBef>
                        <a:spcAft>
                          <a:spcPts val="0"/>
                        </a:spcAft>
                        <a:buClr>
                          <a:srgbClr val="002060"/>
                        </a:buClr>
                        <a:buSzPct val="25000"/>
                        <a:buFont typeface="Arial"/>
                        <a:buNone/>
                      </a:pPr>
                      <a:r>
                        <a:rPr lang="en-US" sz="900" b="0" i="0" u="none" strike="noStrike" cap="none" baseline="0">
                          <a:solidFill>
                            <a:srgbClr val="002060"/>
                          </a:solidFill>
                          <a:latin typeface="Arial"/>
                          <a:ea typeface="Arial"/>
                          <a:cs typeface="Arial"/>
                          <a:sym typeface="Arial"/>
                        </a:rPr>
                        <a:t>Management Briefing</a:t>
                      </a:r>
                    </a:p>
                  </a:txBody>
                  <a:tcPr marL="91450" marR="91450" marT="53650" marB="45700">
                    <a:lnL w="1367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tcPr>
                </a:tc>
                <a:tc>
                  <a:txBody>
                    <a:bodyPr/>
                    <a:lstStyle/>
                    <a:p>
                      <a:pPr marL="0" marR="0" lvl="0" indent="0" algn="l" rtl="0">
                        <a:lnSpc>
                          <a:spcPct val="93000"/>
                        </a:lnSpc>
                        <a:spcBef>
                          <a:spcPts val="0"/>
                        </a:spcBef>
                        <a:spcAft>
                          <a:spcPts val="0"/>
                        </a:spcAft>
                        <a:buClr>
                          <a:srgbClr val="002060"/>
                        </a:buClr>
                        <a:buSzPct val="25000"/>
                        <a:buFont typeface="Arial"/>
                        <a:buNone/>
                      </a:pPr>
                      <a:r>
                        <a:rPr lang="en-US" sz="900" b="0" i="0" u="none" strike="noStrike" cap="none" baseline="0">
                          <a:solidFill>
                            <a:srgbClr val="002060"/>
                          </a:solidFill>
                          <a:latin typeface="Arial"/>
                          <a:ea typeface="Arial"/>
                          <a:cs typeface="Arial"/>
                          <a:sym typeface="Arial"/>
                        </a:rPr>
                        <a:t>3/27/2015</a:t>
                      </a:r>
                    </a:p>
                  </a:txBody>
                  <a:tcPr marL="91450" marR="91450" marT="53650" marB="45700">
                    <a:lnL w="952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tcPr>
                </a:tc>
                <a:tc>
                  <a:txBody>
                    <a:bodyPr/>
                    <a:lstStyle/>
                    <a:p>
                      <a:pPr marL="0" marR="0" lvl="0" indent="0" algn="l" rtl="0">
                        <a:lnSpc>
                          <a:spcPct val="93000"/>
                        </a:lnSpc>
                        <a:spcBef>
                          <a:spcPts val="0"/>
                        </a:spcBef>
                        <a:spcAft>
                          <a:spcPts val="0"/>
                        </a:spcAft>
                        <a:buClr>
                          <a:schemeClr val="dk1"/>
                        </a:buClr>
                        <a:buFont typeface="Arial"/>
                        <a:buNone/>
                      </a:pPr>
                      <a:endParaRPr sz="900" b="0" i="0" u="none" strike="noStrike" cap="none" baseline="0">
                        <a:solidFill>
                          <a:srgbClr val="002060"/>
                        </a:solidFill>
                        <a:latin typeface="Arial"/>
                        <a:ea typeface="Arial"/>
                        <a:cs typeface="Arial"/>
                        <a:sym typeface="Arial"/>
                      </a:endParaRPr>
                    </a:p>
                  </a:txBody>
                  <a:tcPr marL="91450" marR="91450" marT="53650" marB="45700">
                    <a:lnL w="9525" cap="flat">
                      <a:solidFill>
                        <a:srgbClr val="000000"/>
                      </a:solidFill>
                      <a:prstDash val="solid"/>
                      <a:round/>
                      <a:headEnd type="none" w="med" len="med"/>
                      <a:tailEnd type="none" w="med" len="med"/>
                    </a:lnL>
                    <a:lnR w="1367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tcPr>
                </a:tc>
              </a:tr>
              <a:tr h="322200">
                <a:tc>
                  <a:txBody>
                    <a:bodyPr/>
                    <a:lstStyle/>
                    <a:p>
                      <a:pPr marL="0" marR="0" lvl="0" indent="0" algn="l" rtl="0">
                        <a:lnSpc>
                          <a:spcPct val="93000"/>
                        </a:lnSpc>
                        <a:spcBef>
                          <a:spcPts val="0"/>
                        </a:spcBef>
                        <a:spcAft>
                          <a:spcPts val="0"/>
                        </a:spcAft>
                        <a:buClr>
                          <a:srgbClr val="002060"/>
                        </a:buClr>
                        <a:buSzPct val="25000"/>
                        <a:buFont typeface="Arial"/>
                        <a:buNone/>
                      </a:pPr>
                      <a:r>
                        <a:rPr lang="en-US" sz="900" b="0" i="0" u="none" strike="noStrike" cap="none" baseline="0">
                          <a:solidFill>
                            <a:srgbClr val="002060"/>
                          </a:solidFill>
                          <a:latin typeface="Arial"/>
                          <a:ea typeface="Arial"/>
                          <a:cs typeface="Arial"/>
                          <a:sym typeface="Arial"/>
                        </a:rPr>
                        <a:t>Operational Implementation</a:t>
                      </a:r>
                    </a:p>
                  </a:txBody>
                  <a:tcPr marL="91450" marR="91450" marT="53650" marB="45700">
                    <a:lnL w="1367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13675" cap="flat">
                      <a:solidFill>
                        <a:srgbClr val="000000"/>
                      </a:solidFill>
                      <a:prstDash val="solid"/>
                      <a:round/>
                      <a:headEnd type="none" w="med" len="med"/>
                      <a:tailEnd type="none" w="med" len="med"/>
                    </a:lnB>
                  </a:tcPr>
                </a:tc>
                <a:tc>
                  <a:txBody>
                    <a:bodyPr/>
                    <a:lstStyle/>
                    <a:p>
                      <a:pPr marL="0" marR="0" lvl="0" indent="0" algn="l" rtl="0">
                        <a:lnSpc>
                          <a:spcPct val="93000"/>
                        </a:lnSpc>
                        <a:spcBef>
                          <a:spcPts val="0"/>
                        </a:spcBef>
                        <a:spcAft>
                          <a:spcPts val="0"/>
                        </a:spcAft>
                        <a:buClr>
                          <a:srgbClr val="002060"/>
                        </a:buClr>
                        <a:buSzPct val="25000"/>
                        <a:buFont typeface="Arial"/>
                        <a:buNone/>
                      </a:pPr>
                      <a:r>
                        <a:rPr lang="en-US" sz="900" b="0" i="0" u="none" strike="noStrike" cap="none" baseline="0">
                          <a:solidFill>
                            <a:srgbClr val="002060"/>
                          </a:solidFill>
                          <a:latin typeface="Arial"/>
                          <a:ea typeface="Arial"/>
                          <a:cs typeface="Arial"/>
                          <a:sym typeface="Arial"/>
                        </a:rPr>
                        <a:t>3/31/2015</a:t>
                      </a:r>
                    </a:p>
                  </a:txBody>
                  <a:tcPr marL="91450" marR="91450" marT="53650" marB="45700">
                    <a:lnL w="952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13675" cap="flat">
                      <a:solidFill>
                        <a:srgbClr val="000000"/>
                      </a:solidFill>
                      <a:prstDash val="solid"/>
                      <a:round/>
                      <a:headEnd type="none" w="med" len="med"/>
                      <a:tailEnd type="none" w="med" len="med"/>
                    </a:lnB>
                  </a:tcPr>
                </a:tc>
                <a:tc>
                  <a:txBody>
                    <a:bodyPr/>
                    <a:lstStyle/>
                    <a:p>
                      <a:pPr marL="0" marR="0" lvl="0" indent="0" algn="l" rtl="0">
                        <a:lnSpc>
                          <a:spcPct val="93000"/>
                        </a:lnSpc>
                        <a:spcBef>
                          <a:spcPts val="0"/>
                        </a:spcBef>
                        <a:spcAft>
                          <a:spcPts val="0"/>
                        </a:spcAft>
                        <a:buClr>
                          <a:schemeClr val="dk1"/>
                        </a:buClr>
                        <a:buFont typeface="Arial"/>
                        <a:buNone/>
                      </a:pPr>
                      <a:endParaRPr sz="900" b="0" i="0" u="none" strike="noStrike" cap="none" baseline="0">
                        <a:solidFill>
                          <a:srgbClr val="002060"/>
                        </a:solidFill>
                        <a:latin typeface="Arial"/>
                        <a:ea typeface="Arial"/>
                        <a:cs typeface="Arial"/>
                        <a:sym typeface="Arial"/>
                      </a:endParaRPr>
                    </a:p>
                  </a:txBody>
                  <a:tcPr marL="91450" marR="91450" marT="53650" marB="45700">
                    <a:lnL w="9525" cap="flat">
                      <a:solidFill>
                        <a:srgbClr val="000000"/>
                      </a:solidFill>
                      <a:prstDash val="solid"/>
                      <a:round/>
                      <a:headEnd type="none" w="med" len="med"/>
                      <a:tailEnd type="none" w="med" len="med"/>
                    </a:lnL>
                    <a:lnR w="1367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13675" cap="flat">
                      <a:solidFill>
                        <a:srgbClr val="000000"/>
                      </a:solidFill>
                      <a:prstDash val="solid"/>
                      <a:round/>
                      <a:headEnd type="none" w="med" len="med"/>
                      <a:tailEnd type="none" w="med" len="med"/>
                    </a:lnB>
                  </a:tcPr>
                </a:tc>
              </a:tr>
            </a:tbl>
          </a:graphicData>
        </a:graphic>
      </p:graphicFrame>
      <p:sp>
        <p:nvSpPr>
          <p:cNvPr id="145" name="Shape 145"/>
          <p:cNvSpPr/>
          <p:nvPr/>
        </p:nvSpPr>
        <p:spPr>
          <a:xfrm>
            <a:off x="4876800" y="719137"/>
            <a:ext cx="334963" cy="333374"/>
          </a:xfrm>
          <a:prstGeom prst="ellipse">
            <a:avLst/>
          </a:prstGeom>
          <a:solidFill>
            <a:srgbClr val="FFFF00"/>
          </a:solidFill>
          <a:ln w="9525" cap="flat">
            <a:solidFill>
              <a:srgbClr val="000000"/>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600" b="1" i="0" u="none" strike="noStrike" cap="none" baseline="0">
                <a:solidFill>
                  <a:srgbClr val="000000"/>
                </a:solidFill>
                <a:latin typeface="Arial"/>
                <a:ea typeface="Arial"/>
                <a:cs typeface="Arial"/>
                <a:sym typeface="Arial"/>
              </a:rPr>
              <a:t>Y</a:t>
            </a:r>
          </a:p>
        </p:txBody>
      </p:sp>
      <p:sp>
        <p:nvSpPr>
          <p:cNvPr id="146" name="Shape 146"/>
          <p:cNvSpPr/>
          <p:nvPr/>
        </p:nvSpPr>
        <p:spPr>
          <a:xfrm>
            <a:off x="4876800" y="719137"/>
            <a:ext cx="334963" cy="333374"/>
          </a:xfrm>
          <a:prstGeom prst="ellipse">
            <a:avLst/>
          </a:prstGeom>
          <a:solidFill>
            <a:srgbClr val="FF3300"/>
          </a:solidFill>
          <a:ln w="9525" cap="flat">
            <a:solidFill>
              <a:srgbClr val="000000"/>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600" b="1" i="0" u="none" strike="noStrike" cap="none" baseline="0">
                <a:solidFill>
                  <a:srgbClr val="000000"/>
                </a:solidFill>
                <a:latin typeface="Arial"/>
                <a:ea typeface="Arial"/>
                <a:cs typeface="Arial"/>
                <a:sym typeface="Arial"/>
              </a:rPr>
              <a:t>R</a:t>
            </a:r>
          </a:p>
        </p:txBody>
      </p:sp>
      <p:sp>
        <p:nvSpPr>
          <p:cNvPr id="147" name="Shape 147"/>
          <p:cNvSpPr txBox="1"/>
          <p:nvPr/>
        </p:nvSpPr>
        <p:spPr>
          <a:xfrm>
            <a:off x="6553200" y="6278562"/>
            <a:ext cx="2133599" cy="476249"/>
          </a:xfrm>
          <a:prstGeom prst="rect">
            <a:avLst/>
          </a:prstGeom>
          <a:noFill/>
          <a:ln>
            <a:noFill/>
          </a:ln>
        </p:spPr>
        <p:txBody>
          <a:bodyPr lIns="91425" tIns="45700" rIns="91425" bIns="45700" anchor="t" anchorCtr="0">
            <a:noAutofit/>
          </a:bodyPr>
          <a:lstStyle/>
          <a:p>
            <a:pPr marL="0" marR="0" lvl="0" indent="0" algn="r" rtl="0">
              <a:spcBef>
                <a:spcPts val="0"/>
              </a:spcBef>
              <a:buSzPct val="25000"/>
              <a:buNone/>
            </a:pPr>
            <a:fld id="{00000000-1234-1234-1234-123412341234}" type="slidenum">
              <a:rPr lang="en-US" sz="1400" b="0" i="0" u="none" strike="noStrike" cap="none" baseline="0">
                <a:solidFill>
                  <a:srgbClr val="FFFFFF"/>
                </a:solidFill>
                <a:latin typeface="Arial"/>
                <a:ea typeface="Arial"/>
                <a:cs typeface="Arial"/>
                <a:sym typeface="Arial"/>
              </a:rPr>
              <a:t>6</a:t>
            </a:fld>
            <a:endParaRPr lang="en-US" sz="1400" b="0" i="0" u="none" strike="noStrike" cap="none" baseline="0">
              <a:solidFill>
                <a:srgbClr val="FFFFFF"/>
              </a:solidFill>
              <a:latin typeface="Arial"/>
              <a:ea typeface="Arial"/>
              <a:cs typeface="Arial"/>
              <a:sym typeface="Arial"/>
            </a:endParaRPr>
          </a:p>
        </p:txBody>
      </p:sp>
      <p:sp>
        <p:nvSpPr>
          <p:cNvPr id="148" name="Shape 148"/>
          <p:cNvSpPr/>
          <p:nvPr/>
        </p:nvSpPr>
        <p:spPr>
          <a:xfrm>
            <a:off x="3962400" y="6510337"/>
            <a:ext cx="2476500" cy="24606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000" b="0" i="0" u="none" strike="noStrike" cap="none" baseline="0">
                <a:solidFill>
                  <a:schemeClr val="dk1"/>
                </a:solidFill>
                <a:latin typeface="Arial"/>
                <a:ea typeface="Arial"/>
                <a:cs typeface="Arial"/>
                <a:sym typeface="Arial"/>
              </a:rPr>
              <a:t>Potential Management Attention Needed</a:t>
            </a:r>
          </a:p>
        </p:txBody>
      </p:sp>
      <p:sp>
        <p:nvSpPr>
          <p:cNvPr id="149" name="Shape 149"/>
          <p:cNvSpPr/>
          <p:nvPr/>
        </p:nvSpPr>
        <p:spPr>
          <a:xfrm>
            <a:off x="7086600" y="6510337"/>
            <a:ext cx="711200" cy="24606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000" b="0" i="0" u="none" strike="noStrike" cap="none" baseline="0">
                <a:solidFill>
                  <a:schemeClr val="dk1"/>
                </a:solidFill>
                <a:latin typeface="Arial"/>
                <a:ea typeface="Arial"/>
                <a:cs typeface="Arial"/>
                <a:sym typeface="Arial"/>
              </a:rPr>
              <a:t>On Track</a:t>
            </a:r>
          </a:p>
        </p:txBody>
      </p:sp>
      <p:sp>
        <p:nvSpPr>
          <p:cNvPr id="150" name="Shape 150"/>
          <p:cNvSpPr/>
          <p:nvPr/>
        </p:nvSpPr>
        <p:spPr>
          <a:xfrm>
            <a:off x="228600" y="947737"/>
            <a:ext cx="334963" cy="333374"/>
          </a:xfrm>
          <a:prstGeom prst="ellipse">
            <a:avLst/>
          </a:prstGeom>
          <a:solidFill>
            <a:srgbClr val="FF3300"/>
          </a:solidFill>
          <a:ln w="9525" cap="flat">
            <a:solidFill>
              <a:srgbClr val="000000"/>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600" b="1" i="0" u="none" strike="noStrike" cap="none" baseline="0">
                <a:solidFill>
                  <a:srgbClr val="000000"/>
                </a:solidFill>
                <a:latin typeface="Arial"/>
                <a:ea typeface="Arial"/>
                <a:cs typeface="Arial"/>
                <a:sym typeface="Arial"/>
              </a:rPr>
              <a:t>R</a:t>
            </a:r>
          </a:p>
        </p:txBody>
      </p:sp>
      <p:grpSp>
        <p:nvGrpSpPr>
          <p:cNvPr id="151" name="Shape 151"/>
          <p:cNvGrpSpPr/>
          <p:nvPr/>
        </p:nvGrpSpPr>
        <p:grpSpPr>
          <a:xfrm>
            <a:off x="4876800" y="719137"/>
            <a:ext cx="341312" cy="334962"/>
            <a:chOff x="2976" y="2784"/>
            <a:chExt cx="215" cy="211"/>
          </a:xfrm>
        </p:grpSpPr>
        <p:sp>
          <p:nvSpPr>
            <p:cNvPr id="152" name="Shape 152"/>
            <p:cNvSpPr/>
            <p:nvPr/>
          </p:nvSpPr>
          <p:spPr>
            <a:xfrm>
              <a:off x="2979" y="2785"/>
              <a:ext cx="211" cy="210"/>
            </a:xfrm>
            <a:prstGeom prst="ellipse">
              <a:avLst/>
            </a:prstGeom>
            <a:solidFill>
              <a:srgbClr val="009900"/>
            </a:solidFill>
            <a:ln w="9525" cap="flat">
              <a:solidFill>
                <a:srgbClr val="000000"/>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None/>
              </a:pPr>
              <a:endParaRPr sz="2000" b="0" i="0" u="none" strike="noStrike" cap="none" baseline="0">
                <a:solidFill>
                  <a:srgbClr val="FFFFFF"/>
                </a:solidFill>
                <a:latin typeface="Arial"/>
                <a:ea typeface="Arial"/>
                <a:cs typeface="Arial"/>
                <a:sym typeface="Arial"/>
              </a:endParaRPr>
            </a:p>
          </p:txBody>
        </p:sp>
        <p:sp>
          <p:nvSpPr>
            <p:cNvPr id="153" name="Shape 153"/>
            <p:cNvSpPr txBox="1"/>
            <p:nvPr/>
          </p:nvSpPr>
          <p:spPr>
            <a:xfrm>
              <a:off x="2976" y="2784"/>
              <a:ext cx="215" cy="211"/>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600" b="1" i="0" u="none" strike="noStrike" cap="none" baseline="0">
                  <a:solidFill>
                    <a:srgbClr val="000000"/>
                  </a:solidFill>
                  <a:latin typeface="Arial"/>
                  <a:ea typeface="Arial"/>
                  <a:cs typeface="Arial"/>
                  <a:sym typeface="Arial"/>
                </a:rPr>
                <a:t>G</a:t>
              </a:r>
            </a:p>
          </p:txBody>
        </p:sp>
      </p:grpSp>
      <p:grpSp>
        <p:nvGrpSpPr>
          <p:cNvPr id="154" name="Shape 154"/>
          <p:cNvGrpSpPr/>
          <p:nvPr/>
        </p:nvGrpSpPr>
        <p:grpSpPr>
          <a:xfrm>
            <a:off x="228606" y="947744"/>
            <a:ext cx="341313" cy="334963"/>
            <a:chOff x="2976" y="2784"/>
            <a:chExt cx="215" cy="211"/>
          </a:xfrm>
        </p:grpSpPr>
        <p:sp>
          <p:nvSpPr>
            <p:cNvPr id="155" name="Shape 155"/>
            <p:cNvSpPr/>
            <p:nvPr/>
          </p:nvSpPr>
          <p:spPr>
            <a:xfrm>
              <a:off x="2979" y="2785"/>
              <a:ext cx="211" cy="210"/>
            </a:xfrm>
            <a:prstGeom prst="ellipse">
              <a:avLst/>
            </a:prstGeom>
            <a:solidFill>
              <a:srgbClr val="009900"/>
            </a:solidFill>
            <a:ln w="9525" cap="flat">
              <a:solidFill>
                <a:srgbClr val="000000"/>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None/>
              </a:pPr>
              <a:endParaRPr sz="2000" b="0" i="0" u="none" strike="noStrike" cap="none" baseline="0">
                <a:solidFill>
                  <a:srgbClr val="FFFFFF"/>
                </a:solidFill>
                <a:latin typeface="Arial"/>
                <a:ea typeface="Arial"/>
                <a:cs typeface="Arial"/>
                <a:sym typeface="Arial"/>
              </a:endParaRPr>
            </a:p>
          </p:txBody>
        </p:sp>
        <p:sp>
          <p:nvSpPr>
            <p:cNvPr id="156" name="Shape 156"/>
            <p:cNvSpPr txBox="1"/>
            <p:nvPr/>
          </p:nvSpPr>
          <p:spPr>
            <a:xfrm>
              <a:off x="2976" y="2784"/>
              <a:ext cx="215" cy="211"/>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600" b="1" i="0" u="none" strike="noStrike" cap="none" baseline="0">
                  <a:solidFill>
                    <a:srgbClr val="000000"/>
                  </a:solidFill>
                  <a:latin typeface="Arial"/>
                  <a:ea typeface="Arial"/>
                  <a:cs typeface="Arial"/>
                  <a:sym typeface="Arial"/>
                </a:rPr>
                <a:t>G</a:t>
              </a:r>
            </a:p>
          </p:txBody>
        </p:sp>
      </p:grpSp>
      <p:grpSp>
        <p:nvGrpSpPr>
          <p:cNvPr id="157" name="Shape 157"/>
          <p:cNvGrpSpPr/>
          <p:nvPr/>
        </p:nvGrpSpPr>
        <p:grpSpPr>
          <a:xfrm>
            <a:off x="152400" y="4238625"/>
            <a:ext cx="341312" cy="334962"/>
            <a:chOff x="2976" y="2784"/>
            <a:chExt cx="215" cy="211"/>
          </a:xfrm>
        </p:grpSpPr>
        <p:sp>
          <p:nvSpPr>
            <p:cNvPr id="158" name="Shape 158"/>
            <p:cNvSpPr/>
            <p:nvPr/>
          </p:nvSpPr>
          <p:spPr>
            <a:xfrm>
              <a:off x="2979" y="2785"/>
              <a:ext cx="211" cy="210"/>
            </a:xfrm>
            <a:prstGeom prst="ellipse">
              <a:avLst/>
            </a:prstGeom>
            <a:solidFill>
              <a:srgbClr val="009900"/>
            </a:solidFill>
            <a:ln w="9525" cap="flat">
              <a:solidFill>
                <a:srgbClr val="000000"/>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None/>
              </a:pPr>
              <a:endParaRPr sz="2000" b="0" i="0" u="none" strike="noStrike" cap="none" baseline="0">
                <a:solidFill>
                  <a:srgbClr val="FFFFFF"/>
                </a:solidFill>
                <a:latin typeface="Arial"/>
                <a:ea typeface="Arial"/>
                <a:cs typeface="Arial"/>
                <a:sym typeface="Arial"/>
              </a:endParaRPr>
            </a:p>
          </p:txBody>
        </p:sp>
        <p:sp>
          <p:nvSpPr>
            <p:cNvPr id="159" name="Shape 159"/>
            <p:cNvSpPr txBox="1"/>
            <p:nvPr/>
          </p:nvSpPr>
          <p:spPr>
            <a:xfrm>
              <a:off x="2976" y="2784"/>
              <a:ext cx="215" cy="211"/>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600" b="1" i="0" u="none" strike="noStrike" cap="none" baseline="0">
                  <a:solidFill>
                    <a:srgbClr val="000000"/>
                  </a:solidFill>
                  <a:latin typeface="Arial"/>
                  <a:ea typeface="Arial"/>
                  <a:cs typeface="Arial"/>
                  <a:sym typeface="Arial"/>
                </a:rPr>
                <a:t>G</a:t>
              </a:r>
            </a:p>
          </p:txBody>
        </p:sp>
      </p:gr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Shape 164"/>
          <p:cNvSpPr txBox="1"/>
          <p:nvPr/>
        </p:nvSpPr>
        <p:spPr>
          <a:xfrm>
            <a:off x="990600" y="228600"/>
            <a:ext cx="7086600" cy="646331"/>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3600" b="0" i="0" u="none" strike="noStrike" cap="none" baseline="0">
                <a:solidFill>
                  <a:schemeClr val="dk1"/>
                </a:solidFill>
                <a:latin typeface="Arial"/>
                <a:ea typeface="Arial"/>
                <a:cs typeface="Arial"/>
                <a:sym typeface="Arial"/>
              </a:rPr>
              <a:t>Project Scope and Benefits</a:t>
            </a:r>
          </a:p>
        </p:txBody>
      </p:sp>
      <p:sp>
        <p:nvSpPr>
          <p:cNvPr id="165" name="Shape 165"/>
          <p:cNvSpPr txBox="1"/>
          <p:nvPr/>
        </p:nvSpPr>
        <p:spPr>
          <a:xfrm>
            <a:off x="381000" y="1219200"/>
            <a:ext cx="8381999" cy="5016757"/>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2800" b="1" i="0" u="none" strike="noStrike" cap="none" baseline="0">
                <a:solidFill>
                  <a:schemeClr val="dk1"/>
                </a:solidFill>
                <a:latin typeface="Arial"/>
                <a:ea typeface="Arial"/>
                <a:cs typeface="Arial"/>
                <a:sym typeface="Arial"/>
              </a:rPr>
              <a:t>Scope:</a:t>
            </a:r>
          </a:p>
          <a:p>
            <a:pPr marL="285750" marR="0" lvl="0" indent="-285750" algn="l" rtl="0">
              <a:spcBef>
                <a:spcPts val="0"/>
              </a:spcBef>
              <a:buClr>
                <a:schemeClr val="dk1"/>
              </a:buClr>
              <a:buSzPct val="100000"/>
              <a:buFont typeface="Arial"/>
              <a:buChar char="•"/>
            </a:pPr>
            <a:r>
              <a:rPr lang="en-US" sz="2400" b="0" i="0" u="none" strike="noStrike" cap="none" baseline="0">
                <a:solidFill>
                  <a:schemeClr val="dk1"/>
                </a:solidFill>
                <a:latin typeface="Arial"/>
                <a:ea typeface="Arial"/>
                <a:cs typeface="Arial"/>
                <a:sym typeface="Arial"/>
              </a:rPr>
              <a:t>Nest co</a:t>
            </a:r>
            <a:r>
              <a:rPr lang="en-US" sz="2400">
                <a:solidFill>
                  <a:schemeClr val="dk1"/>
                </a:solidFill>
              </a:rPr>
              <a:t>a</a:t>
            </a:r>
            <a:r>
              <a:rPr lang="en-US" sz="2400" b="0" i="0" u="none" strike="noStrike" cap="none" baseline="0">
                <a:solidFill>
                  <a:schemeClr val="dk1"/>
                </a:solidFill>
                <a:latin typeface="Arial"/>
                <a:ea typeface="Arial"/>
                <a:cs typeface="Arial"/>
                <a:sym typeface="Arial"/>
              </a:rPr>
              <a:t>rse and fine scale model basins</a:t>
            </a:r>
          </a:p>
          <a:p>
            <a:pPr marL="285750" marR="0" lvl="0" indent="-285750" algn="l" rtl="0">
              <a:spcBef>
                <a:spcPts val="0"/>
              </a:spcBef>
              <a:buClr>
                <a:schemeClr val="dk1"/>
              </a:buClr>
              <a:buSzPct val="100000"/>
              <a:buFont typeface="Arial"/>
              <a:buChar char="•"/>
            </a:pPr>
            <a:r>
              <a:rPr lang="en-US" sz="2400">
                <a:solidFill>
                  <a:schemeClr val="dk1"/>
                </a:solidFill>
              </a:rPr>
              <a:t>Introduce</a:t>
            </a:r>
            <a:r>
              <a:rPr lang="en-US" sz="2400" b="0" i="0" u="none" strike="noStrike" cap="none" baseline="0">
                <a:solidFill>
                  <a:schemeClr val="dk1"/>
                </a:solidFill>
                <a:latin typeface="Arial"/>
                <a:ea typeface="Arial"/>
                <a:cs typeface="Arial"/>
                <a:sym typeface="Arial"/>
              </a:rPr>
              <a:t> overland flooding calculations</a:t>
            </a:r>
          </a:p>
          <a:p>
            <a:pPr marL="285750" marR="0" lvl="0" indent="-285750" algn="l" rtl="0">
              <a:spcBef>
                <a:spcPts val="0"/>
              </a:spcBef>
              <a:buClr>
                <a:schemeClr val="dk1"/>
              </a:buClr>
              <a:buSzPct val="100000"/>
              <a:buFont typeface="Arial"/>
              <a:buChar char="•"/>
            </a:pPr>
            <a:r>
              <a:rPr lang="en-US" sz="2400">
                <a:solidFill>
                  <a:schemeClr val="dk1"/>
                </a:solidFill>
              </a:rPr>
              <a:t>Produce SHEF-encoded bias-corrected total water level guidance at coastal stations</a:t>
            </a:r>
          </a:p>
          <a:p>
            <a:pPr marL="285750" marR="0" lvl="0" indent="-285750" algn="l" rtl="0">
              <a:spcBef>
                <a:spcPts val="0"/>
              </a:spcBef>
              <a:buClr>
                <a:schemeClr val="dk1"/>
              </a:buClr>
              <a:buSzPct val="100000"/>
              <a:buFont typeface="Arial"/>
              <a:buChar char="•"/>
            </a:pPr>
            <a:r>
              <a:rPr lang="en-US" sz="2400">
                <a:solidFill>
                  <a:schemeClr val="dk1"/>
                </a:solidFill>
              </a:rPr>
              <a:t>Provide SHEF messages</a:t>
            </a:r>
            <a:r>
              <a:rPr lang="en-US" sz="2400" b="0" i="0" u="none" strike="noStrike" cap="none" baseline="0">
                <a:solidFill>
                  <a:schemeClr val="dk1"/>
                </a:solidFill>
                <a:latin typeface="Arial"/>
                <a:ea typeface="Arial"/>
                <a:cs typeface="Arial"/>
                <a:sym typeface="Arial"/>
              </a:rPr>
              <a:t> to river forecast centers (RFCs)</a:t>
            </a:r>
          </a:p>
          <a:p>
            <a:pPr marL="0" marR="0" lvl="0" indent="0" algn="l" rtl="0">
              <a:spcBef>
                <a:spcPts val="0"/>
              </a:spcBef>
              <a:buNone/>
            </a:pPr>
            <a:endParaRPr sz="2400" b="0" i="0" u="none" strike="noStrike" cap="none" baseline="0">
              <a:solidFill>
                <a:schemeClr val="dk1"/>
              </a:solidFill>
              <a:latin typeface="Arial"/>
              <a:ea typeface="Arial"/>
              <a:cs typeface="Arial"/>
              <a:sym typeface="Arial"/>
            </a:endParaRPr>
          </a:p>
          <a:p>
            <a:pPr marL="0" marR="0" lvl="0" indent="0" algn="l" rtl="0">
              <a:spcBef>
                <a:spcPts val="0"/>
              </a:spcBef>
              <a:buSzPct val="25000"/>
              <a:buNone/>
            </a:pPr>
            <a:r>
              <a:rPr lang="en-US" sz="2800" b="1" i="0" u="none" strike="noStrike" cap="none" baseline="0">
                <a:solidFill>
                  <a:schemeClr val="dk1"/>
                </a:solidFill>
                <a:latin typeface="Arial"/>
                <a:ea typeface="Arial"/>
                <a:cs typeface="Arial"/>
                <a:sym typeface="Arial"/>
              </a:rPr>
              <a:t>Benefits:</a:t>
            </a:r>
          </a:p>
          <a:p>
            <a:pPr marL="285750" marR="0" lvl="0" indent="-285750" algn="l" rtl="0">
              <a:spcBef>
                <a:spcPts val="0"/>
              </a:spcBef>
              <a:buClr>
                <a:schemeClr val="dk1"/>
              </a:buClr>
              <a:buSzPct val="100000"/>
              <a:buFont typeface="Arial"/>
              <a:buChar char="•"/>
            </a:pPr>
            <a:r>
              <a:rPr lang="en-US" sz="2400" b="0" i="0" u="none" strike="noStrike" cap="none" baseline="0">
                <a:solidFill>
                  <a:schemeClr val="dk1"/>
                </a:solidFill>
                <a:latin typeface="Arial"/>
                <a:ea typeface="Arial"/>
                <a:cs typeface="Arial"/>
                <a:sym typeface="Arial"/>
              </a:rPr>
              <a:t>Computes inundation based on surge, and latest overland grids from the tropical program.</a:t>
            </a:r>
          </a:p>
          <a:p>
            <a:pPr marL="285750" marR="0" lvl="0" indent="-285750" algn="l" rtl="0">
              <a:spcBef>
                <a:spcPts val="0"/>
              </a:spcBef>
              <a:buClr>
                <a:schemeClr val="dk1"/>
              </a:buClr>
              <a:buSzPct val="100000"/>
              <a:buFont typeface="Arial"/>
              <a:buChar char="•"/>
            </a:pPr>
            <a:r>
              <a:rPr lang="en-US" sz="2400" b="0" i="0" u="none" strike="noStrike" cap="none" baseline="0">
                <a:solidFill>
                  <a:schemeClr val="dk1"/>
                </a:solidFill>
                <a:latin typeface="Arial"/>
                <a:ea typeface="Arial"/>
                <a:cs typeface="Arial"/>
                <a:sym typeface="Arial"/>
              </a:rPr>
              <a:t>ETSS post-processing becomes more robust and reliable</a:t>
            </a:r>
          </a:p>
          <a:p>
            <a:pPr marL="285750" marR="0" lvl="0" indent="-285750" algn="l" rtl="0">
              <a:spcBef>
                <a:spcPts val="0"/>
              </a:spcBef>
              <a:buClr>
                <a:schemeClr val="dk1"/>
              </a:buClr>
              <a:buSzPct val="100000"/>
              <a:buFont typeface="Arial"/>
              <a:buChar char="•"/>
            </a:pPr>
            <a:r>
              <a:rPr lang="en-US" sz="2400" b="0" i="0" u="none" strike="noStrike" cap="none" baseline="0">
                <a:solidFill>
                  <a:schemeClr val="dk1"/>
                </a:solidFill>
                <a:latin typeface="Arial"/>
                <a:ea typeface="Arial"/>
                <a:cs typeface="Arial"/>
                <a:sym typeface="Arial"/>
              </a:rPr>
              <a:t>RFCs receive hourly guidance </a:t>
            </a:r>
            <a:r>
              <a:rPr lang="en-US" sz="2400">
                <a:solidFill>
                  <a:schemeClr val="dk1"/>
                </a:solidFill>
              </a:rPr>
              <a:t>within their forecast system</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grpSp>
        <p:nvGrpSpPr>
          <p:cNvPr id="170" name="Shape 170"/>
          <p:cNvGrpSpPr/>
          <p:nvPr/>
        </p:nvGrpSpPr>
        <p:grpSpPr>
          <a:xfrm>
            <a:off x="596042" y="749237"/>
            <a:ext cx="8319358" cy="5804478"/>
            <a:chOff x="596042" y="749237"/>
            <a:chExt cx="8319358" cy="5804478"/>
          </a:xfrm>
        </p:grpSpPr>
        <p:sp>
          <p:nvSpPr>
            <p:cNvPr id="171" name="Shape 171"/>
            <p:cNvSpPr/>
            <p:nvPr/>
          </p:nvSpPr>
          <p:spPr>
            <a:xfrm rot="5400000">
              <a:off x="3806200" y="2921152"/>
              <a:ext cx="431271" cy="438323"/>
            </a:xfrm>
            <a:prstGeom prst="rightArrow">
              <a:avLst>
                <a:gd name="adj1" fmla="val 25046"/>
                <a:gd name="adj2" fmla="val 45824"/>
              </a:avLst>
            </a:prstGeom>
            <a:gradFill>
              <a:gsLst>
                <a:gs pos="0">
                  <a:srgbClr val="BFBFBF"/>
                </a:gs>
                <a:gs pos="100000">
                  <a:srgbClr val="7F7F7F"/>
                </a:gs>
              </a:gsLst>
              <a:lin ang="5400000" scaled="0"/>
            </a:gradFill>
            <a:ln w="9525" cap="flat">
              <a:solidFill>
                <a:srgbClr val="595959"/>
              </a:solidFill>
              <a:prstDash val="solid"/>
              <a:miter/>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Clr>
                  <a:schemeClr val="dk1"/>
                </a:buClr>
                <a:buFont typeface="Arial"/>
                <a:buNone/>
              </a:pPr>
              <a:endParaRPr sz="1800" b="0" i="0" u="none" strike="noStrike" cap="none" baseline="0">
                <a:solidFill>
                  <a:srgbClr val="FFFFFF"/>
                </a:solidFill>
                <a:latin typeface="Calibri"/>
                <a:ea typeface="Calibri"/>
                <a:cs typeface="Calibri"/>
                <a:sym typeface="Calibri"/>
              </a:endParaRPr>
            </a:p>
          </p:txBody>
        </p:sp>
        <p:grpSp>
          <p:nvGrpSpPr>
            <p:cNvPr id="172" name="Shape 172"/>
            <p:cNvGrpSpPr/>
            <p:nvPr/>
          </p:nvGrpSpPr>
          <p:grpSpPr>
            <a:xfrm>
              <a:off x="596042" y="749237"/>
              <a:ext cx="8319358" cy="5804478"/>
              <a:chOff x="591560" y="765345"/>
              <a:chExt cx="8319358" cy="5804478"/>
            </a:xfrm>
          </p:grpSpPr>
          <p:sp>
            <p:nvSpPr>
              <p:cNvPr id="173" name="Shape 173"/>
              <p:cNvSpPr/>
              <p:nvPr/>
            </p:nvSpPr>
            <p:spPr>
              <a:xfrm>
                <a:off x="7227093" y="3631175"/>
                <a:ext cx="392905" cy="419050"/>
              </a:xfrm>
              <a:prstGeom prst="rightArrow">
                <a:avLst>
                  <a:gd name="adj1" fmla="val 25046"/>
                  <a:gd name="adj2" fmla="val 45833"/>
                </a:avLst>
              </a:prstGeom>
              <a:gradFill>
                <a:gsLst>
                  <a:gs pos="0">
                    <a:srgbClr val="BFBFBF"/>
                  </a:gs>
                  <a:gs pos="100000">
                    <a:srgbClr val="7F7F7F"/>
                  </a:gs>
                </a:gsLst>
                <a:lin ang="5400000" scaled="0"/>
              </a:gradFill>
              <a:ln w="9525" cap="flat">
                <a:solidFill>
                  <a:srgbClr val="595959"/>
                </a:solidFill>
                <a:prstDash val="solid"/>
                <a:miter/>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Clr>
                    <a:schemeClr val="dk1"/>
                  </a:buClr>
                  <a:buFont typeface="Arial"/>
                  <a:buNone/>
                </a:pPr>
                <a:endParaRPr sz="1800" b="0" i="0" u="none" strike="noStrike" cap="none" baseline="0">
                  <a:solidFill>
                    <a:srgbClr val="FFFFFF"/>
                  </a:solidFill>
                  <a:latin typeface="Calibri"/>
                  <a:ea typeface="Calibri"/>
                  <a:cs typeface="Calibri"/>
                  <a:sym typeface="Calibri"/>
                </a:endParaRPr>
              </a:p>
            </p:txBody>
          </p:sp>
          <p:grpSp>
            <p:nvGrpSpPr>
              <p:cNvPr id="174" name="Shape 174"/>
              <p:cNvGrpSpPr/>
              <p:nvPr/>
            </p:nvGrpSpPr>
            <p:grpSpPr>
              <a:xfrm>
                <a:off x="591560" y="765345"/>
                <a:ext cx="8319358" cy="3688786"/>
                <a:chOff x="591560" y="765345"/>
                <a:chExt cx="8319358" cy="3688786"/>
              </a:xfrm>
            </p:grpSpPr>
            <p:sp>
              <p:nvSpPr>
                <p:cNvPr id="175" name="Shape 175"/>
                <p:cNvSpPr/>
                <p:nvPr/>
              </p:nvSpPr>
              <p:spPr>
                <a:xfrm flipH="1">
                  <a:off x="5241055" y="2606908"/>
                  <a:ext cx="1460061" cy="203620"/>
                </a:xfrm>
                <a:prstGeom prst="rightArrow">
                  <a:avLst>
                    <a:gd name="adj1" fmla="val 25046"/>
                    <a:gd name="adj2" fmla="val 45833"/>
                  </a:avLst>
                </a:prstGeom>
                <a:gradFill>
                  <a:gsLst>
                    <a:gs pos="0">
                      <a:srgbClr val="BFBFBF"/>
                    </a:gs>
                    <a:gs pos="100000">
                      <a:srgbClr val="7F7F7F"/>
                    </a:gs>
                  </a:gsLst>
                  <a:lin ang="5400000" scaled="0"/>
                </a:gradFill>
                <a:ln w="9525" cap="flat">
                  <a:solidFill>
                    <a:srgbClr val="595959"/>
                  </a:solidFill>
                  <a:prstDash val="solid"/>
                  <a:miter/>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Clr>
                      <a:schemeClr val="dk1"/>
                    </a:buClr>
                    <a:buFont typeface="Arial"/>
                    <a:buNone/>
                  </a:pPr>
                  <a:endParaRPr sz="1800" b="0" i="0" u="none" strike="noStrike" cap="none" baseline="0">
                    <a:solidFill>
                      <a:srgbClr val="FFFFFF"/>
                    </a:solidFill>
                    <a:latin typeface="Calibri"/>
                    <a:ea typeface="Calibri"/>
                    <a:cs typeface="Calibri"/>
                    <a:sym typeface="Calibri"/>
                  </a:endParaRPr>
                </a:p>
              </p:txBody>
            </p:sp>
            <p:sp>
              <p:nvSpPr>
                <p:cNvPr id="176" name="Shape 176"/>
                <p:cNvSpPr/>
                <p:nvPr/>
              </p:nvSpPr>
              <p:spPr>
                <a:xfrm>
                  <a:off x="6610717" y="778050"/>
                  <a:ext cx="1760279" cy="1192593"/>
                </a:xfrm>
                <a:custGeom>
                  <a:avLst/>
                  <a:gdLst/>
                  <a:ahLst/>
                  <a:cxnLst/>
                  <a:rect l="0" t="0" r="0" b="0"/>
                  <a:pathLst>
                    <a:path w="912000" h="456000" extrusionOk="0">
                      <a:moveTo>
                        <a:pt x="820800" y="456000"/>
                      </a:moveTo>
                      <a:cubicBezTo>
                        <a:pt x="871173" y="456000"/>
                        <a:pt x="912000" y="415170"/>
                        <a:pt x="912000" y="364800"/>
                      </a:cubicBezTo>
                      <a:lnTo>
                        <a:pt x="912000" y="91200"/>
                      </a:lnTo>
                      <a:cubicBezTo>
                        <a:pt x="912000" y="40830"/>
                        <a:pt x="871173" y="0"/>
                        <a:pt x="820800" y="0"/>
                      </a:cubicBezTo>
                      <a:lnTo>
                        <a:pt x="91200" y="0"/>
                      </a:lnTo>
                      <a:cubicBezTo>
                        <a:pt x="40830" y="0"/>
                        <a:pt x="0" y="40830"/>
                        <a:pt x="0" y="91200"/>
                      </a:cubicBezTo>
                      <a:lnTo>
                        <a:pt x="0" y="364800"/>
                      </a:lnTo>
                      <a:cubicBezTo>
                        <a:pt x="0" y="415170"/>
                        <a:pt x="40830" y="456000"/>
                        <a:pt x="91200" y="456000"/>
                      </a:cubicBezTo>
                      <a:lnTo>
                        <a:pt x="820800" y="456000"/>
                      </a:lnTo>
                      <a:close/>
                    </a:path>
                  </a:pathLst>
                </a:custGeom>
                <a:solidFill>
                  <a:srgbClr val="ADAED6"/>
                </a:solidFill>
                <a:ln w="9525" cap="flat">
                  <a:solidFill>
                    <a:srgbClr val="C0C0C0"/>
                  </a:solidFill>
                  <a:prstDash val="solid"/>
                  <a:miter/>
                  <a:headEnd type="none" w="med" len="med"/>
                  <a:tailEnd type="none" w="med" len="med"/>
                </a:ln>
              </p:spPr>
              <p:txBody>
                <a:bodyPr lIns="36000" tIns="18000" rIns="36000" bIns="18000" anchor="ctr" anchorCtr="0">
                  <a:noAutofit/>
                </a:bodyPr>
                <a:lstStyle/>
                <a:p>
                  <a:pPr marL="0" marR="0" lvl="0" indent="0" algn="ctr" rtl="0">
                    <a:lnSpc>
                      <a:spcPct val="100000"/>
                    </a:lnSpc>
                    <a:spcBef>
                      <a:spcPts val="0"/>
                    </a:spcBef>
                    <a:spcAft>
                      <a:spcPts val="0"/>
                    </a:spcAft>
                    <a:buClr>
                      <a:schemeClr val="dk1"/>
                    </a:buClr>
                    <a:buFont typeface="Arial"/>
                    <a:buNone/>
                  </a:pPr>
                  <a:endParaRPr sz="760" b="0" i="0" u="none" strike="noStrike" cap="none" baseline="0">
                    <a:solidFill>
                      <a:srgbClr val="0C0C0C"/>
                    </a:solidFill>
                    <a:latin typeface="Arial"/>
                    <a:ea typeface="Arial"/>
                    <a:cs typeface="Arial"/>
                    <a:sym typeface="Arial"/>
                  </a:endParaRPr>
                </a:p>
              </p:txBody>
            </p:sp>
            <p:sp>
              <p:nvSpPr>
                <p:cNvPr id="177" name="Shape 177"/>
                <p:cNvSpPr/>
                <p:nvPr/>
              </p:nvSpPr>
              <p:spPr>
                <a:xfrm>
                  <a:off x="5241055" y="1228913"/>
                  <a:ext cx="1397310" cy="142685"/>
                </a:xfrm>
                <a:prstGeom prst="rightArrow">
                  <a:avLst>
                    <a:gd name="adj1" fmla="val 25046"/>
                    <a:gd name="adj2" fmla="val 45833"/>
                  </a:avLst>
                </a:prstGeom>
                <a:gradFill>
                  <a:gsLst>
                    <a:gs pos="0">
                      <a:srgbClr val="BFBFBF"/>
                    </a:gs>
                    <a:gs pos="100000">
                      <a:srgbClr val="7F7F7F"/>
                    </a:gs>
                  </a:gsLst>
                  <a:lin ang="5400000" scaled="0"/>
                </a:gradFill>
                <a:ln w="9525" cap="flat">
                  <a:solidFill>
                    <a:srgbClr val="595959"/>
                  </a:solidFill>
                  <a:prstDash val="solid"/>
                  <a:miter/>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Clr>
                      <a:schemeClr val="dk1"/>
                    </a:buClr>
                    <a:buFont typeface="Arial"/>
                    <a:buNone/>
                  </a:pPr>
                  <a:endParaRPr sz="1800" b="0" i="0" u="none" strike="noStrike" cap="none" baseline="0">
                    <a:solidFill>
                      <a:srgbClr val="FFFFFF"/>
                    </a:solidFill>
                    <a:latin typeface="Calibri"/>
                    <a:ea typeface="Calibri"/>
                    <a:cs typeface="Calibri"/>
                    <a:sym typeface="Calibri"/>
                  </a:endParaRPr>
                </a:p>
              </p:txBody>
            </p:sp>
            <p:grpSp>
              <p:nvGrpSpPr>
                <p:cNvPr id="178" name="Shape 178"/>
                <p:cNvGrpSpPr/>
                <p:nvPr/>
              </p:nvGrpSpPr>
              <p:grpSpPr>
                <a:xfrm>
                  <a:off x="954813" y="765345"/>
                  <a:ext cx="7416183" cy="2331070"/>
                  <a:chOff x="521631" y="622175"/>
                  <a:chExt cx="7416183" cy="2331070"/>
                </a:xfrm>
              </p:grpSpPr>
              <p:sp>
                <p:nvSpPr>
                  <p:cNvPr id="179" name="Shape 179"/>
                  <p:cNvSpPr/>
                  <p:nvPr/>
                </p:nvSpPr>
                <p:spPr>
                  <a:xfrm rot="5400000">
                    <a:off x="6821709" y="1931833"/>
                    <a:ext cx="360040" cy="151319"/>
                  </a:xfrm>
                  <a:prstGeom prst="rightArrow">
                    <a:avLst>
                      <a:gd name="adj1" fmla="val 25046"/>
                      <a:gd name="adj2" fmla="val 45824"/>
                    </a:avLst>
                  </a:prstGeom>
                  <a:gradFill>
                    <a:gsLst>
                      <a:gs pos="0">
                        <a:srgbClr val="BFBFBF"/>
                      </a:gs>
                      <a:gs pos="100000">
                        <a:srgbClr val="7F7F7F"/>
                      </a:gs>
                    </a:gsLst>
                    <a:lin ang="5400000" scaled="0"/>
                  </a:gradFill>
                  <a:ln w="9525" cap="flat">
                    <a:solidFill>
                      <a:srgbClr val="595959"/>
                    </a:solidFill>
                    <a:prstDash val="solid"/>
                    <a:miter/>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Clr>
                        <a:schemeClr val="dk1"/>
                      </a:buClr>
                      <a:buFont typeface="Arial"/>
                      <a:buNone/>
                    </a:pPr>
                    <a:endParaRPr sz="1800" b="0" i="0" u="none" strike="noStrike" cap="none" baseline="0">
                      <a:solidFill>
                        <a:srgbClr val="FFFFFF"/>
                      </a:solidFill>
                      <a:latin typeface="Calibri"/>
                      <a:ea typeface="Calibri"/>
                      <a:cs typeface="Calibri"/>
                      <a:sym typeface="Calibri"/>
                    </a:endParaRPr>
                  </a:p>
                </p:txBody>
              </p:sp>
              <p:sp>
                <p:nvSpPr>
                  <p:cNvPr id="180" name="Shape 180"/>
                  <p:cNvSpPr/>
                  <p:nvPr/>
                </p:nvSpPr>
                <p:spPr>
                  <a:xfrm>
                    <a:off x="2674988" y="2157375"/>
                    <a:ext cx="2122806" cy="795870"/>
                  </a:xfrm>
                  <a:custGeom>
                    <a:avLst/>
                    <a:gdLst/>
                    <a:ahLst/>
                    <a:cxnLst/>
                    <a:rect l="0" t="0" r="0" b="0"/>
                    <a:pathLst>
                      <a:path w="912000" h="456000" extrusionOk="0">
                        <a:moveTo>
                          <a:pt x="820800" y="456000"/>
                        </a:moveTo>
                        <a:cubicBezTo>
                          <a:pt x="871173" y="456000"/>
                          <a:pt x="912000" y="415170"/>
                          <a:pt x="912000" y="364800"/>
                        </a:cubicBezTo>
                        <a:lnTo>
                          <a:pt x="912000" y="91200"/>
                        </a:lnTo>
                        <a:cubicBezTo>
                          <a:pt x="912000" y="40830"/>
                          <a:pt x="871173" y="0"/>
                          <a:pt x="820800" y="0"/>
                        </a:cubicBezTo>
                        <a:lnTo>
                          <a:pt x="91200" y="0"/>
                        </a:lnTo>
                        <a:cubicBezTo>
                          <a:pt x="40830" y="0"/>
                          <a:pt x="0" y="40830"/>
                          <a:pt x="0" y="91200"/>
                        </a:cubicBezTo>
                        <a:lnTo>
                          <a:pt x="0" y="364800"/>
                        </a:lnTo>
                        <a:cubicBezTo>
                          <a:pt x="0" y="415170"/>
                          <a:pt x="40830" y="456000"/>
                          <a:pt x="91200" y="456000"/>
                        </a:cubicBezTo>
                        <a:lnTo>
                          <a:pt x="820800" y="456000"/>
                        </a:lnTo>
                        <a:close/>
                      </a:path>
                    </a:pathLst>
                  </a:custGeom>
                  <a:solidFill>
                    <a:srgbClr val="ADAED6"/>
                  </a:solidFill>
                  <a:ln w="9525" cap="flat">
                    <a:solidFill>
                      <a:srgbClr val="C0C0C0"/>
                    </a:solidFill>
                    <a:prstDash val="solid"/>
                    <a:miter/>
                    <a:headEnd type="none" w="med" len="med"/>
                    <a:tailEnd type="none" w="med" len="med"/>
                  </a:ln>
                </p:spPr>
                <p:txBody>
                  <a:bodyPr lIns="36000" tIns="18000" rIns="36000" bIns="18000" anchor="ctr" anchorCtr="0">
                    <a:noAutofit/>
                  </a:bodyPr>
                  <a:lstStyle/>
                  <a:p>
                    <a:pPr marL="0" marR="0" lvl="0" indent="0" algn="ctr" rtl="0">
                      <a:lnSpc>
                        <a:spcPct val="100000"/>
                      </a:lnSpc>
                      <a:spcBef>
                        <a:spcPts val="0"/>
                      </a:spcBef>
                      <a:spcAft>
                        <a:spcPts val="0"/>
                      </a:spcAft>
                      <a:buClr>
                        <a:schemeClr val="dk1"/>
                      </a:buClr>
                      <a:buFont typeface="Arial"/>
                      <a:buNone/>
                    </a:pPr>
                    <a:endParaRPr sz="760" b="0" i="0" u="none" strike="noStrike" cap="none" baseline="0">
                      <a:solidFill>
                        <a:srgbClr val="0C0C0C"/>
                      </a:solidFill>
                      <a:latin typeface="Arial"/>
                      <a:ea typeface="Arial"/>
                      <a:cs typeface="Arial"/>
                      <a:sym typeface="Arial"/>
                    </a:endParaRPr>
                  </a:p>
                </p:txBody>
              </p:sp>
              <p:sp>
                <p:nvSpPr>
                  <p:cNvPr id="181" name="Shape 181"/>
                  <p:cNvSpPr/>
                  <p:nvPr/>
                </p:nvSpPr>
                <p:spPr>
                  <a:xfrm>
                    <a:off x="3510644" y="622175"/>
                    <a:ext cx="1766773" cy="1290216"/>
                  </a:xfrm>
                  <a:custGeom>
                    <a:avLst/>
                    <a:gdLst/>
                    <a:ahLst/>
                    <a:cxnLst/>
                    <a:rect l="0" t="0" r="0" b="0"/>
                    <a:pathLst>
                      <a:path w="912000" h="456000" extrusionOk="0">
                        <a:moveTo>
                          <a:pt x="820800" y="456000"/>
                        </a:moveTo>
                        <a:cubicBezTo>
                          <a:pt x="871173" y="456000"/>
                          <a:pt x="912000" y="415170"/>
                          <a:pt x="912000" y="364800"/>
                        </a:cubicBezTo>
                        <a:lnTo>
                          <a:pt x="912000" y="91200"/>
                        </a:lnTo>
                        <a:cubicBezTo>
                          <a:pt x="912000" y="40830"/>
                          <a:pt x="871173" y="0"/>
                          <a:pt x="820800" y="0"/>
                        </a:cubicBezTo>
                        <a:lnTo>
                          <a:pt x="91200" y="0"/>
                        </a:lnTo>
                        <a:cubicBezTo>
                          <a:pt x="40830" y="0"/>
                          <a:pt x="0" y="40830"/>
                          <a:pt x="0" y="91200"/>
                        </a:cubicBezTo>
                        <a:lnTo>
                          <a:pt x="0" y="364800"/>
                        </a:lnTo>
                        <a:cubicBezTo>
                          <a:pt x="0" y="415170"/>
                          <a:pt x="40830" y="456000"/>
                          <a:pt x="91200" y="456000"/>
                        </a:cubicBezTo>
                        <a:lnTo>
                          <a:pt x="820800" y="456000"/>
                        </a:lnTo>
                        <a:close/>
                      </a:path>
                    </a:pathLst>
                  </a:custGeom>
                  <a:solidFill>
                    <a:srgbClr val="ADAED6"/>
                  </a:solidFill>
                  <a:ln w="9525" cap="flat">
                    <a:solidFill>
                      <a:srgbClr val="C0C0C0"/>
                    </a:solidFill>
                    <a:prstDash val="solid"/>
                    <a:miter/>
                    <a:headEnd type="none" w="med" len="med"/>
                    <a:tailEnd type="none" w="med" len="med"/>
                  </a:ln>
                </p:spPr>
                <p:txBody>
                  <a:bodyPr lIns="36000" tIns="18000" rIns="36000" bIns="18000" anchor="ctr" anchorCtr="0">
                    <a:noAutofit/>
                  </a:bodyPr>
                  <a:lstStyle/>
                  <a:p>
                    <a:pPr marL="0" marR="0" lvl="0" indent="0" algn="ctr" rtl="0">
                      <a:lnSpc>
                        <a:spcPct val="100000"/>
                      </a:lnSpc>
                      <a:spcBef>
                        <a:spcPts val="0"/>
                      </a:spcBef>
                      <a:spcAft>
                        <a:spcPts val="0"/>
                      </a:spcAft>
                      <a:buClr>
                        <a:schemeClr val="dk1"/>
                      </a:buClr>
                      <a:buFont typeface="Arial"/>
                      <a:buNone/>
                    </a:pPr>
                    <a:endParaRPr sz="760" b="0" i="0" u="none" strike="noStrike" cap="none" baseline="0">
                      <a:solidFill>
                        <a:srgbClr val="0C0C0C"/>
                      </a:solidFill>
                      <a:latin typeface="Arial"/>
                      <a:ea typeface="Arial"/>
                      <a:cs typeface="Arial"/>
                      <a:sym typeface="Arial"/>
                    </a:endParaRPr>
                  </a:p>
                </p:txBody>
              </p:sp>
              <p:sp>
                <p:nvSpPr>
                  <p:cNvPr id="182" name="Shape 182"/>
                  <p:cNvSpPr txBox="1"/>
                  <p:nvPr/>
                </p:nvSpPr>
                <p:spPr>
                  <a:xfrm>
                    <a:off x="3522907" y="652324"/>
                    <a:ext cx="1720850" cy="1200329"/>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rgbClr val="000000"/>
                      </a:buClr>
                      <a:buSzPct val="25000"/>
                      <a:buFont typeface="Calibri"/>
                      <a:buNone/>
                    </a:pPr>
                    <a:r>
                      <a:rPr lang="en-US" sz="1400" b="0" i="0" u="none" strike="noStrike" cap="none" baseline="0">
                        <a:solidFill>
                          <a:srgbClr val="000000"/>
                        </a:solidFill>
                        <a:latin typeface="Calibri"/>
                        <a:ea typeface="Calibri"/>
                        <a:cs typeface="Calibri"/>
                        <a:sym typeface="Calibri"/>
                      </a:rPr>
                      <a:t>runETSS.sh</a:t>
                    </a:r>
                  </a:p>
                  <a:p>
                    <a:pPr marL="0" marR="0" lvl="0" indent="0" algn="ctr" rtl="0">
                      <a:lnSpc>
                        <a:spcPct val="100000"/>
                      </a:lnSpc>
                      <a:spcBef>
                        <a:spcPts val="0"/>
                      </a:spcBef>
                      <a:spcAft>
                        <a:spcPts val="0"/>
                      </a:spcAft>
                      <a:buClr>
                        <a:srgbClr val="000000"/>
                      </a:buClr>
                      <a:buSzPct val="25000"/>
                      <a:buFont typeface="Calibri"/>
                      <a:buNone/>
                    </a:pPr>
                    <a:r>
                      <a:rPr lang="en-US" sz="1400" b="0" i="0" u="none" strike="noStrike" cap="none" baseline="0">
                        <a:solidFill>
                          <a:srgbClr val="000000"/>
                        </a:solidFill>
                        <a:latin typeface="Calibri"/>
                        <a:ea typeface="Calibri"/>
                        <a:cs typeface="Calibri"/>
                        <a:sym typeface="Calibri"/>
                      </a:rPr>
                      <a:t>Prepare to define GFS data source and Model working directory </a:t>
                    </a:r>
                  </a:p>
                </p:txBody>
              </p:sp>
              <p:sp>
                <p:nvSpPr>
                  <p:cNvPr id="183" name="Shape 183"/>
                  <p:cNvSpPr txBox="1"/>
                  <p:nvPr/>
                </p:nvSpPr>
                <p:spPr>
                  <a:xfrm>
                    <a:off x="6216966" y="634879"/>
                    <a:ext cx="1720848" cy="1169551"/>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rgbClr val="000000"/>
                      </a:buClr>
                      <a:buSzPct val="25000"/>
                      <a:buFont typeface="Calibri"/>
                      <a:buNone/>
                    </a:pPr>
                    <a:r>
                      <a:rPr lang="en-US" sz="1400" b="0" i="0" u="none" strike="noStrike" cap="none" baseline="0">
                        <a:solidFill>
                          <a:srgbClr val="000000"/>
                        </a:solidFill>
                        <a:latin typeface="Calibri"/>
                        <a:ea typeface="Calibri"/>
                        <a:cs typeface="Calibri"/>
                        <a:sym typeface="Calibri"/>
                      </a:rPr>
                      <a:t>Kick off setup.sh and check.sh to  copy GFS data needed by ETSS. Also kick off  jgfs_stormsurge.ecf </a:t>
                    </a:r>
                  </a:p>
                </p:txBody>
              </p:sp>
              <p:sp>
                <p:nvSpPr>
                  <p:cNvPr id="184" name="Shape 184"/>
                  <p:cNvSpPr/>
                  <p:nvPr/>
                </p:nvSpPr>
                <p:spPr>
                  <a:xfrm>
                    <a:off x="521631" y="622175"/>
                    <a:ext cx="1678225" cy="1205297"/>
                  </a:xfrm>
                  <a:prstGeom prst="rect">
                    <a:avLst/>
                  </a:prstGeom>
                  <a:gradFill>
                    <a:gsLst>
                      <a:gs pos="0">
                        <a:srgbClr val="008000"/>
                      </a:gs>
                      <a:gs pos="22000">
                        <a:srgbClr val="008000"/>
                      </a:gs>
                      <a:gs pos="77000">
                        <a:srgbClr val="4FF600"/>
                      </a:gs>
                      <a:gs pos="100000">
                        <a:srgbClr val="00B300"/>
                      </a:gs>
                    </a:gsLst>
                    <a:lin ang="13499999" scaled="0"/>
                  </a:gradFill>
                  <a:ln w="12700" cap="flat">
                    <a:solidFill>
                      <a:srgbClr val="008000"/>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Clr>
                        <a:schemeClr val="dk1"/>
                      </a:buClr>
                      <a:buFont typeface="Arial"/>
                      <a:buNone/>
                    </a:pPr>
                    <a:endParaRPr sz="1800" b="0" i="0" u="none" strike="noStrike" cap="none" baseline="0">
                      <a:solidFill>
                        <a:srgbClr val="FFFFFF"/>
                      </a:solidFill>
                      <a:latin typeface="Calibri"/>
                      <a:ea typeface="Calibri"/>
                      <a:cs typeface="Calibri"/>
                      <a:sym typeface="Calibri"/>
                    </a:endParaRPr>
                  </a:p>
                </p:txBody>
              </p:sp>
              <p:sp>
                <p:nvSpPr>
                  <p:cNvPr id="185" name="Shape 185"/>
                  <p:cNvSpPr txBox="1"/>
                  <p:nvPr/>
                </p:nvSpPr>
                <p:spPr>
                  <a:xfrm>
                    <a:off x="534835" y="634879"/>
                    <a:ext cx="1651818" cy="1169551"/>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rgbClr val="000000"/>
                      </a:buClr>
                      <a:buSzPct val="25000"/>
                      <a:buFont typeface="Calibri"/>
                      <a:buNone/>
                    </a:pPr>
                    <a:r>
                      <a:rPr lang="en-US" sz="1400" b="0" i="0" u="none" strike="noStrike" cap="none" baseline="0">
                        <a:solidFill>
                          <a:srgbClr val="000000"/>
                        </a:solidFill>
                        <a:latin typeface="Calibri"/>
                        <a:ea typeface="Calibri"/>
                        <a:cs typeface="Calibri"/>
                        <a:sym typeface="Calibri"/>
                      </a:rPr>
                      <a:t>Kick off Cron Job at </a:t>
                    </a:r>
                  </a:p>
                  <a:p>
                    <a:pPr marL="0" marR="0" lvl="0" indent="0" algn="ctr" rtl="0">
                      <a:lnSpc>
                        <a:spcPct val="100000"/>
                      </a:lnSpc>
                      <a:spcBef>
                        <a:spcPts val="0"/>
                      </a:spcBef>
                      <a:spcAft>
                        <a:spcPts val="0"/>
                      </a:spcAft>
                      <a:buClr>
                        <a:srgbClr val="000000"/>
                      </a:buClr>
                      <a:buSzPct val="25000"/>
                      <a:buFont typeface="Calibri"/>
                      <a:buNone/>
                    </a:pPr>
                    <a:r>
                      <a:rPr lang="en-US" sz="1400" b="0" i="0" u="none" strike="noStrike" cap="none" baseline="0">
                        <a:solidFill>
                          <a:srgbClr val="000000"/>
                        </a:solidFill>
                        <a:latin typeface="Calibri"/>
                        <a:ea typeface="Calibri"/>
                        <a:cs typeface="Calibri"/>
                        <a:sym typeface="Calibri"/>
                      </a:rPr>
                      <a:t>04:50z, 10:50z, 16:40z ,22:40z ,</a:t>
                    </a:r>
                  </a:p>
                  <a:p>
                    <a:pPr marL="0" marR="0" lvl="0" indent="0" algn="ctr" rtl="0">
                      <a:lnSpc>
                        <a:spcPct val="100000"/>
                      </a:lnSpc>
                      <a:spcBef>
                        <a:spcPts val="0"/>
                      </a:spcBef>
                      <a:spcAft>
                        <a:spcPts val="0"/>
                      </a:spcAft>
                      <a:buClr>
                        <a:srgbClr val="000000"/>
                      </a:buClr>
                      <a:buSzPct val="25000"/>
                      <a:buFont typeface="Calibri"/>
                      <a:buNone/>
                    </a:pPr>
                    <a:r>
                      <a:rPr lang="en-US" sz="1400" b="0" i="0" u="none" strike="noStrike" cap="none" baseline="0">
                        <a:solidFill>
                          <a:srgbClr val="000000"/>
                        </a:solidFill>
                        <a:latin typeface="Calibri"/>
                        <a:ea typeface="Calibri"/>
                        <a:cs typeface="Calibri"/>
                        <a:sym typeface="Calibri"/>
                      </a:rPr>
                      <a:t>for GFS output data time delay</a:t>
                    </a:r>
                  </a:p>
                </p:txBody>
              </p:sp>
              <p:sp>
                <p:nvSpPr>
                  <p:cNvPr id="186" name="Shape 186"/>
                  <p:cNvSpPr/>
                  <p:nvPr/>
                </p:nvSpPr>
                <p:spPr>
                  <a:xfrm>
                    <a:off x="2214282" y="1086982"/>
                    <a:ext cx="1323900" cy="141448"/>
                  </a:xfrm>
                  <a:prstGeom prst="rightArrow">
                    <a:avLst>
                      <a:gd name="adj1" fmla="val 25046"/>
                      <a:gd name="adj2" fmla="val 45833"/>
                    </a:avLst>
                  </a:prstGeom>
                  <a:gradFill>
                    <a:gsLst>
                      <a:gs pos="0">
                        <a:srgbClr val="BFBFBF"/>
                      </a:gs>
                      <a:gs pos="100000">
                        <a:srgbClr val="7F7F7F"/>
                      </a:gs>
                    </a:gsLst>
                    <a:lin ang="5400000" scaled="0"/>
                  </a:gradFill>
                  <a:ln w="9525" cap="flat">
                    <a:solidFill>
                      <a:srgbClr val="595959"/>
                    </a:solidFill>
                    <a:prstDash val="solid"/>
                    <a:miter/>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Clr>
                        <a:schemeClr val="dk1"/>
                      </a:buClr>
                      <a:buFont typeface="Arial"/>
                      <a:buNone/>
                    </a:pPr>
                    <a:endParaRPr sz="1800" b="0" i="0" u="none" strike="noStrike" cap="none" baseline="0">
                      <a:solidFill>
                        <a:srgbClr val="FFFFFF"/>
                      </a:solidFill>
                      <a:latin typeface="Calibri"/>
                      <a:ea typeface="Calibri"/>
                      <a:cs typeface="Calibri"/>
                      <a:sym typeface="Calibri"/>
                    </a:endParaRPr>
                  </a:p>
                </p:txBody>
              </p:sp>
            </p:grpSp>
            <p:sp>
              <p:nvSpPr>
                <p:cNvPr id="187" name="Shape 187"/>
                <p:cNvSpPr/>
                <p:nvPr/>
              </p:nvSpPr>
              <p:spPr>
                <a:xfrm>
                  <a:off x="6691367" y="2361309"/>
                  <a:ext cx="1688596" cy="702797"/>
                </a:xfrm>
                <a:custGeom>
                  <a:avLst/>
                  <a:gdLst/>
                  <a:ahLst/>
                  <a:cxnLst/>
                  <a:rect l="0" t="0" r="0" b="0"/>
                  <a:pathLst>
                    <a:path w="912000" h="456000" extrusionOk="0">
                      <a:moveTo>
                        <a:pt x="820800" y="456000"/>
                      </a:moveTo>
                      <a:cubicBezTo>
                        <a:pt x="871173" y="456000"/>
                        <a:pt x="912000" y="415170"/>
                        <a:pt x="912000" y="364800"/>
                      </a:cubicBezTo>
                      <a:lnTo>
                        <a:pt x="912000" y="91200"/>
                      </a:lnTo>
                      <a:cubicBezTo>
                        <a:pt x="912000" y="40830"/>
                        <a:pt x="871173" y="0"/>
                        <a:pt x="820800" y="0"/>
                      </a:cubicBezTo>
                      <a:lnTo>
                        <a:pt x="91200" y="0"/>
                      </a:lnTo>
                      <a:cubicBezTo>
                        <a:pt x="40830" y="0"/>
                        <a:pt x="0" y="40830"/>
                        <a:pt x="0" y="91200"/>
                      </a:cubicBezTo>
                      <a:lnTo>
                        <a:pt x="0" y="364800"/>
                      </a:lnTo>
                      <a:cubicBezTo>
                        <a:pt x="0" y="415170"/>
                        <a:pt x="40830" y="456000"/>
                        <a:pt x="91200" y="456000"/>
                      </a:cubicBezTo>
                      <a:lnTo>
                        <a:pt x="820800" y="456000"/>
                      </a:lnTo>
                      <a:close/>
                    </a:path>
                  </a:pathLst>
                </a:custGeom>
                <a:solidFill>
                  <a:srgbClr val="ADAED6"/>
                </a:solidFill>
                <a:ln w="9525" cap="flat">
                  <a:solidFill>
                    <a:srgbClr val="C0C0C0"/>
                  </a:solidFill>
                  <a:prstDash val="solid"/>
                  <a:miter/>
                  <a:headEnd type="none" w="med" len="med"/>
                  <a:tailEnd type="none" w="med" len="med"/>
                </a:ln>
              </p:spPr>
              <p:txBody>
                <a:bodyPr lIns="36000" tIns="18000" rIns="36000" bIns="18000" anchor="ctr" anchorCtr="0">
                  <a:noAutofit/>
                </a:bodyPr>
                <a:lstStyle/>
                <a:p>
                  <a:pPr marL="0" marR="0" lvl="0" indent="0" algn="ctr" rtl="0">
                    <a:lnSpc>
                      <a:spcPct val="100000"/>
                    </a:lnSpc>
                    <a:spcBef>
                      <a:spcPts val="0"/>
                    </a:spcBef>
                    <a:spcAft>
                      <a:spcPts val="0"/>
                    </a:spcAft>
                    <a:buClr>
                      <a:schemeClr val="dk1"/>
                    </a:buClr>
                    <a:buFont typeface="Arial"/>
                    <a:buNone/>
                  </a:pPr>
                  <a:endParaRPr sz="760" b="0" i="0" u="none" strike="noStrike" cap="none" baseline="0">
                    <a:solidFill>
                      <a:srgbClr val="0C0C0C"/>
                    </a:solidFill>
                    <a:latin typeface="Arial"/>
                    <a:ea typeface="Arial"/>
                    <a:cs typeface="Arial"/>
                    <a:sym typeface="Arial"/>
                  </a:endParaRPr>
                </a:p>
              </p:txBody>
            </p:sp>
            <p:sp>
              <p:nvSpPr>
                <p:cNvPr id="188" name="Shape 188"/>
                <p:cNvSpPr txBox="1"/>
                <p:nvPr/>
              </p:nvSpPr>
              <p:spPr>
                <a:xfrm>
                  <a:off x="6682400" y="2441375"/>
                  <a:ext cx="1688597" cy="523219"/>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rgbClr val="000000"/>
                    </a:buClr>
                    <a:buSzPct val="25000"/>
                    <a:buFont typeface="Calibri"/>
                    <a:buNone/>
                  </a:pPr>
                  <a:r>
                    <a:rPr lang="en-US" sz="1400" b="0" i="0" u="none" strike="noStrike" cap="none" baseline="0">
                      <a:solidFill>
                        <a:srgbClr val="000000"/>
                      </a:solidFill>
                      <a:latin typeface="Calibri"/>
                      <a:ea typeface="Calibri"/>
                      <a:cs typeface="Calibri"/>
                      <a:sym typeface="Calibri"/>
                    </a:rPr>
                    <a:t>Submit job JGFS_STORMSURGE</a:t>
                  </a:r>
                </a:p>
              </p:txBody>
            </p:sp>
            <p:sp>
              <p:nvSpPr>
                <p:cNvPr id="189" name="Shape 189"/>
                <p:cNvSpPr txBox="1"/>
                <p:nvPr/>
              </p:nvSpPr>
              <p:spPr>
                <a:xfrm>
                  <a:off x="3083326" y="2409975"/>
                  <a:ext cx="2122806" cy="523219"/>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rgbClr val="000000"/>
                    </a:buClr>
                    <a:buSzPct val="25000"/>
                    <a:buFont typeface="Calibri"/>
                    <a:buNone/>
                  </a:pPr>
                  <a:r>
                    <a:rPr lang="en-US" sz="1400" b="0" i="0" u="none" strike="noStrike" cap="none" baseline="0">
                      <a:solidFill>
                        <a:srgbClr val="000000"/>
                      </a:solidFill>
                      <a:latin typeface="Calibri"/>
                      <a:ea typeface="Calibri"/>
                      <a:cs typeface="Calibri"/>
                      <a:sym typeface="Calibri"/>
                    </a:rPr>
                    <a:t>Kick off script exgfs_stormsurge_sh.ecf</a:t>
                  </a:r>
                </a:p>
              </p:txBody>
            </p:sp>
            <p:sp>
              <p:nvSpPr>
                <p:cNvPr id="190" name="Shape 190"/>
                <p:cNvSpPr/>
                <p:nvPr/>
              </p:nvSpPr>
              <p:spPr>
                <a:xfrm>
                  <a:off x="591560" y="3372055"/>
                  <a:ext cx="1793050" cy="1082076"/>
                </a:xfrm>
                <a:custGeom>
                  <a:avLst/>
                  <a:gdLst/>
                  <a:ahLst/>
                  <a:cxnLst/>
                  <a:rect l="0" t="0" r="0" b="0"/>
                  <a:pathLst>
                    <a:path w="912000" h="456000" extrusionOk="0">
                      <a:moveTo>
                        <a:pt x="820800" y="456000"/>
                      </a:moveTo>
                      <a:cubicBezTo>
                        <a:pt x="871173" y="456000"/>
                        <a:pt x="912000" y="415170"/>
                        <a:pt x="912000" y="364800"/>
                      </a:cubicBezTo>
                      <a:lnTo>
                        <a:pt x="912000" y="91200"/>
                      </a:lnTo>
                      <a:cubicBezTo>
                        <a:pt x="912000" y="40830"/>
                        <a:pt x="871173" y="0"/>
                        <a:pt x="820800" y="0"/>
                      </a:cubicBezTo>
                      <a:lnTo>
                        <a:pt x="91200" y="0"/>
                      </a:lnTo>
                      <a:cubicBezTo>
                        <a:pt x="40830" y="0"/>
                        <a:pt x="0" y="40830"/>
                        <a:pt x="0" y="91200"/>
                      </a:cubicBezTo>
                      <a:lnTo>
                        <a:pt x="0" y="364800"/>
                      </a:lnTo>
                      <a:cubicBezTo>
                        <a:pt x="0" y="415170"/>
                        <a:pt x="40830" y="456000"/>
                        <a:pt x="91200" y="456000"/>
                      </a:cubicBezTo>
                      <a:lnTo>
                        <a:pt x="820800" y="456000"/>
                      </a:lnTo>
                      <a:close/>
                    </a:path>
                  </a:pathLst>
                </a:custGeom>
                <a:solidFill>
                  <a:srgbClr val="00B0F0"/>
                </a:solidFill>
                <a:ln w="9525" cap="flat">
                  <a:solidFill>
                    <a:srgbClr val="C0C0C0"/>
                  </a:solidFill>
                  <a:prstDash val="solid"/>
                  <a:miter/>
                  <a:headEnd type="none" w="med" len="med"/>
                  <a:tailEnd type="none" w="med" len="med"/>
                </a:ln>
              </p:spPr>
              <p:txBody>
                <a:bodyPr lIns="36000" tIns="18000" rIns="36000" bIns="18000" anchor="ctr" anchorCtr="0">
                  <a:noAutofit/>
                </a:bodyPr>
                <a:lstStyle/>
                <a:p>
                  <a:pPr marL="0" marR="0" lvl="0" indent="0" algn="ctr" rtl="0">
                    <a:lnSpc>
                      <a:spcPct val="100000"/>
                    </a:lnSpc>
                    <a:spcBef>
                      <a:spcPts val="0"/>
                    </a:spcBef>
                    <a:spcAft>
                      <a:spcPts val="0"/>
                    </a:spcAft>
                    <a:buClr>
                      <a:schemeClr val="dk1"/>
                    </a:buClr>
                    <a:buFont typeface="Arial"/>
                    <a:buNone/>
                  </a:pPr>
                  <a:endParaRPr sz="760" b="0" i="0" u="none" strike="noStrike" cap="none" baseline="0">
                    <a:solidFill>
                      <a:srgbClr val="0C0C0C"/>
                    </a:solidFill>
                    <a:latin typeface="Arial"/>
                    <a:ea typeface="Arial"/>
                    <a:cs typeface="Arial"/>
                    <a:sym typeface="Arial"/>
                  </a:endParaRPr>
                </a:p>
              </p:txBody>
            </p:sp>
            <p:sp>
              <p:nvSpPr>
                <p:cNvPr id="191" name="Shape 191"/>
                <p:cNvSpPr txBox="1"/>
                <p:nvPr/>
              </p:nvSpPr>
              <p:spPr>
                <a:xfrm>
                  <a:off x="611487" y="3400342"/>
                  <a:ext cx="1711524" cy="1015662"/>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rgbClr val="000000"/>
                    </a:buClr>
                    <a:buSzPct val="25000"/>
                    <a:buFont typeface="Calibri"/>
                    <a:buNone/>
                  </a:pPr>
                  <a:r>
                    <a:rPr lang="en-US" sz="1400" b="0" i="0" u="none" strike="noStrike" cap="none" baseline="0">
                      <a:solidFill>
                        <a:srgbClr val="000000"/>
                      </a:solidFill>
                      <a:latin typeface="Calibri"/>
                      <a:ea typeface="Calibri"/>
                      <a:cs typeface="Calibri"/>
                      <a:sym typeface="Calibri"/>
                    </a:rPr>
                    <a:t>Prepare GFS data and run </a:t>
                  </a:r>
                  <a:r>
                    <a:rPr lang="en-US" sz="1600" b="1" i="0" u="none" strike="noStrike" cap="none" baseline="0">
                      <a:solidFill>
                        <a:srgbClr val="000000"/>
                      </a:solidFill>
                      <a:latin typeface="Calibri"/>
                      <a:ea typeface="Calibri"/>
                      <a:cs typeface="Calibri"/>
                      <a:sym typeface="Calibri"/>
                    </a:rPr>
                    <a:t>mdl_c10_gen mdl_cy_puv10</a:t>
                  </a:r>
                </a:p>
              </p:txBody>
            </p:sp>
            <p:sp>
              <p:nvSpPr>
                <p:cNvPr id="192" name="Shape 192"/>
                <p:cNvSpPr/>
                <p:nvPr/>
              </p:nvSpPr>
              <p:spPr>
                <a:xfrm>
                  <a:off x="3129743" y="3372055"/>
                  <a:ext cx="1793050" cy="1082076"/>
                </a:xfrm>
                <a:custGeom>
                  <a:avLst/>
                  <a:gdLst/>
                  <a:ahLst/>
                  <a:cxnLst/>
                  <a:rect l="0" t="0" r="0" b="0"/>
                  <a:pathLst>
                    <a:path w="912000" h="456000" extrusionOk="0">
                      <a:moveTo>
                        <a:pt x="820800" y="456000"/>
                      </a:moveTo>
                      <a:cubicBezTo>
                        <a:pt x="871173" y="456000"/>
                        <a:pt x="912000" y="415170"/>
                        <a:pt x="912000" y="364800"/>
                      </a:cubicBezTo>
                      <a:lnTo>
                        <a:pt x="912000" y="91200"/>
                      </a:lnTo>
                      <a:cubicBezTo>
                        <a:pt x="912000" y="40830"/>
                        <a:pt x="871173" y="0"/>
                        <a:pt x="820800" y="0"/>
                      </a:cubicBezTo>
                      <a:lnTo>
                        <a:pt x="91200" y="0"/>
                      </a:lnTo>
                      <a:cubicBezTo>
                        <a:pt x="40830" y="0"/>
                        <a:pt x="0" y="40830"/>
                        <a:pt x="0" y="91200"/>
                      </a:cubicBezTo>
                      <a:lnTo>
                        <a:pt x="0" y="364800"/>
                      </a:lnTo>
                      <a:cubicBezTo>
                        <a:pt x="0" y="415170"/>
                        <a:pt x="40830" y="456000"/>
                        <a:pt x="91200" y="456000"/>
                      </a:cubicBezTo>
                      <a:lnTo>
                        <a:pt x="820800" y="456000"/>
                      </a:lnTo>
                      <a:close/>
                    </a:path>
                  </a:pathLst>
                </a:custGeom>
                <a:solidFill>
                  <a:srgbClr val="00B0F0"/>
                </a:solidFill>
                <a:ln w="9525" cap="flat">
                  <a:solidFill>
                    <a:srgbClr val="C0C0C0"/>
                  </a:solidFill>
                  <a:prstDash val="solid"/>
                  <a:miter/>
                  <a:headEnd type="none" w="med" len="med"/>
                  <a:tailEnd type="none" w="med" len="med"/>
                </a:ln>
              </p:spPr>
              <p:txBody>
                <a:bodyPr lIns="36000" tIns="18000" rIns="36000" bIns="18000" anchor="ctr" anchorCtr="0">
                  <a:noAutofit/>
                </a:bodyPr>
                <a:lstStyle/>
                <a:p>
                  <a:pPr marL="0" marR="0" lvl="0" indent="0" algn="ctr" rtl="0">
                    <a:lnSpc>
                      <a:spcPct val="100000"/>
                    </a:lnSpc>
                    <a:spcBef>
                      <a:spcPts val="0"/>
                    </a:spcBef>
                    <a:spcAft>
                      <a:spcPts val="0"/>
                    </a:spcAft>
                    <a:buClr>
                      <a:schemeClr val="dk1"/>
                    </a:buClr>
                    <a:buFont typeface="Arial"/>
                    <a:buNone/>
                  </a:pPr>
                  <a:endParaRPr sz="760" b="0" i="0" u="none" strike="noStrike" cap="none" baseline="0">
                    <a:solidFill>
                      <a:srgbClr val="0C0C0C"/>
                    </a:solidFill>
                    <a:latin typeface="Arial"/>
                    <a:ea typeface="Arial"/>
                    <a:cs typeface="Arial"/>
                    <a:sym typeface="Arial"/>
                  </a:endParaRPr>
                </a:p>
              </p:txBody>
            </p:sp>
            <p:sp>
              <p:nvSpPr>
                <p:cNvPr id="193" name="Shape 193"/>
                <p:cNvSpPr txBox="1"/>
                <p:nvPr/>
              </p:nvSpPr>
              <p:spPr>
                <a:xfrm>
                  <a:off x="3042594" y="3526233"/>
                  <a:ext cx="1967347" cy="800218"/>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rgbClr val="000000"/>
                    </a:buClr>
                    <a:buSzPct val="25000"/>
                    <a:buFont typeface="Calibri"/>
                    <a:buNone/>
                  </a:pPr>
                  <a:r>
                    <a:rPr lang="en-US" sz="1400" b="0" i="0" u="none" strike="noStrike" cap="none" baseline="0">
                      <a:solidFill>
                        <a:srgbClr val="000000"/>
                      </a:solidFill>
                      <a:latin typeface="Calibri"/>
                      <a:ea typeface="Calibri"/>
                      <a:cs typeface="Calibri"/>
                      <a:sym typeface="Calibri"/>
                    </a:rPr>
                    <a:t>gfs_stormsurge*poe.sh  run</a:t>
                  </a:r>
                  <a:r>
                    <a:rPr lang="en-US" sz="1600" b="1" i="0" u="none" strike="noStrike" cap="none" baseline="0">
                      <a:solidFill>
                        <a:srgbClr val="000000"/>
                      </a:solidFill>
                      <a:latin typeface="Calibri"/>
                      <a:ea typeface="Calibri"/>
                      <a:cs typeface="Calibri"/>
                      <a:sym typeface="Calibri"/>
                    </a:rPr>
                    <a:t> </a:t>
                  </a:r>
                </a:p>
                <a:p>
                  <a:pPr marL="0" marR="0" lvl="0" indent="0" algn="ctr" rtl="0">
                    <a:lnSpc>
                      <a:spcPct val="100000"/>
                    </a:lnSpc>
                    <a:spcBef>
                      <a:spcPts val="0"/>
                    </a:spcBef>
                    <a:spcAft>
                      <a:spcPts val="0"/>
                    </a:spcAft>
                    <a:buClr>
                      <a:srgbClr val="000000"/>
                    </a:buClr>
                    <a:buSzPct val="25000"/>
                    <a:buFont typeface="Calibri"/>
                    <a:buNone/>
                  </a:pPr>
                  <a:r>
                    <a:rPr lang="en-US" sz="1600" b="1" i="0" u="none" strike="noStrike" cap="none" baseline="0">
                      <a:solidFill>
                        <a:srgbClr val="000000"/>
                      </a:solidFill>
                      <a:latin typeface="Calibri"/>
                      <a:ea typeface="Calibri"/>
                      <a:cs typeface="Calibri"/>
                      <a:sym typeface="Calibri"/>
                    </a:rPr>
                    <a:t>ETSS2.0</a:t>
                  </a:r>
                </a:p>
              </p:txBody>
            </p:sp>
            <p:sp>
              <p:nvSpPr>
                <p:cNvPr id="194" name="Shape 194"/>
                <p:cNvSpPr/>
                <p:nvPr/>
              </p:nvSpPr>
              <p:spPr>
                <a:xfrm>
                  <a:off x="5710598" y="3368907"/>
                  <a:ext cx="1506754" cy="1082076"/>
                </a:xfrm>
                <a:custGeom>
                  <a:avLst/>
                  <a:gdLst/>
                  <a:ahLst/>
                  <a:cxnLst/>
                  <a:rect l="0" t="0" r="0" b="0"/>
                  <a:pathLst>
                    <a:path w="912000" h="456000" extrusionOk="0">
                      <a:moveTo>
                        <a:pt x="820800" y="456000"/>
                      </a:moveTo>
                      <a:cubicBezTo>
                        <a:pt x="871173" y="456000"/>
                        <a:pt x="912000" y="415170"/>
                        <a:pt x="912000" y="364800"/>
                      </a:cubicBezTo>
                      <a:lnTo>
                        <a:pt x="912000" y="91200"/>
                      </a:lnTo>
                      <a:cubicBezTo>
                        <a:pt x="912000" y="40830"/>
                        <a:pt x="871173" y="0"/>
                        <a:pt x="820800" y="0"/>
                      </a:cubicBezTo>
                      <a:lnTo>
                        <a:pt x="91200" y="0"/>
                      </a:lnTo>
                      <a:cubicBezTo>
                        <a:pt x="40830" y="0"/>
                        <a:pt x="0" y="40830"/>
                        <a:pt x="0" y="91200"/>
                      </a:cubicBezTo>
                      <a:lnTo>
                        <a:pt x="0" y="364800"/>
                      </a:lnTo>
                      <a:cubicBezTo>
                        <a:pt x="0" y="415170"/>
                        <a:pt x="40830" y="456000"/>
                        <a:pt x="91200" y="456000"/>
                      </a:cubicBezTo>
                      <a:lnTo>
                        <a:pt x="820800" y="456000"/>
                      </a:lnTo>
                      <a:close/>
                    </a:path>
                  </a:pathLst>
                </a:custGeom>
                <a:solidFill>
                  <a:srgbClr val="00B0F0"/>
                </a:solidFill>
                <a:ln w="9525" cap="flat">
                  <a:solidFill>
                    <a:srgbClr val="C0C0C0"/>
                  </a:solidFill>
                  <a:prstDash val="solid"/>
                  <a:miter/>
                  <a:headEnd type="none" w="med" len="med"/>
                  <a:tailEnd type="none" w="med" len="med"/>
                </a:ln>
              </p:spPr>
              <p:txBody>
                <a:bodyPr lIns="36000" tIns="18000" rIns="36000" bIns="18000" anchor="ctr" anchorCtr="0">
                  <a:noAutofit/>
                </a:bodyPr>
                <a:lstStyle/>
                <a:p>
                  <a:pPr marL="0" marR="0" lvl="0" indent="0" algn="ctr" rtl="0">
                    <a:lnSpc>
                      <a:spcPct val="100000"/>
                    </a:lnSpc>
                    <a:spcBef>
                      <a:spcPts val="0"/>
                    </a:spcBef>
                    <a:spcAft>
                      <a:spcPts val="0"/>
                    </a:spcAft>
                    <a:buClr>
                      <a:schemeClr val="dk1"/>
                    </a:buClr>
                    <a:buFont typeface="Arial"/>
                    <a:buNone/>
                  </a:pPr>
                  <a:endParaRPr sz="760" b="0" i="0" u="none" strike="noStrike" cap="none" baseline="0">
                    <a:solidFill>
                      <a:srgbClr val="0C0C0C"/>
                    </a:solidFill>
                    <a:latin typeface="Arial"/>
                    <a:ea typeface="Arial"/>
                    <a:cs typeface="Arial"/>
                    <a:sym typeface="Arial"/>
                  </a:endParaRPr>
                </a:p>
              </p:txBody>
            </p:sp>
            <p:sp>
              <p:nvSpPr>
                <p:cNvPr id="195" name="Shape 195"/>
                <p:cNvSpPr txBox="1"/>
                <p:nvPr/>
              </p:nvSpPr>
              <p:spPr>
                <a:xfrm>
                  <a:off x="5661828" y="3445107"/>
                  <a:ext cx="1578881" cy="830996"/>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rgbClr val="000000"/>
                    </a:buClr>
                    <a:buSzPct val="25000"/>
                    <a:buFont typeface="Calibri"/>
                    <a:buNone/>
                  </a:pPr>
                  <a:r>
                    <a:rPr lang="en-US" sz="1400" b="0" i="0" u="none" strike="noStrike" cap="none" baseline="0">
                      <a:solidFill>
                        <a:srgbClr val="000000"/>
                      </a:solidFill>
                      <a:latin typeface="Calibri"/>
                      <a:ea typeface="Calibri"/>
                      <a:cs typeface="Calibri"/>
                      <a:sym typeface="Calibri"/>
                    </a:rPr>
                    <a:t>Run</a:t>
                  </a:r>
                  <a:r>
                    <a:rPr lang="en-US" sz="1600" b="0" i="0" u="none" strike="noStrike" cap="none" baseline="0">
                      <a:solidFill>
                        <a:srgbClr val="000000"/>
                      </a:solidFill>
                      <a:latin typeface="Calibri"/>
                      <a:ea typeface="Calibri"/>
                      <a:cs typeface="Calibri"/>
                      <a:sym typeface="Calibri"/>
                    </a:rPr>
                    <a:t> </a:t>
                  </a:r>
                  <a:r>
                    <a:rPr lang="en-US" sz="1600" b="1" i="0" u="none" strike="noStrike" cap="none" baseline="0">
                      <a:solidFill>
                        <a:srgbClr val="000000"/>
                      </a:solidFill>
                      <a:latin typeface="Calibri"/>
                      <a:ea typeface="Calibri"/>
                      <a:cs typeface="Calibri"/>
                      <a:sym typeface="Calibri"/>
                    </a:rPr>
                    <a:t>mdl_mdlsurge</a:t>
                  </a:r>
                </a:p>
                <a:p>
                  <a:pPr marL="0" marR="0" lvl="0" indent="0" algn="ctr" rtl="0">
                    <a:lnSpc>
                      <a:spcPct val="100000"/>
                    </a:lnSpc>
                    <a:spcBef>
                      <a:spcPts val="0"/>
                    </a:spcBef>
                    <a:spcAft>
                      <a:spcPts val="0"/>
                    </a:spcAft>
                    <a:buClr>
                      <a:srgbClr val="000000"/>
                    </a:buClr>
                    <a:buSzPct val="25000"/>
                    <a:buFont typeface="Calibri"/>
                    <a:buNone/>
                  </a:pPr>
                  <a:r>
                    <a:rPr lang="en-US" sz="1600" b="1" i="0" u="none" strike="noStrike" cap="none" baseline="0">
                      <a:solidFill>
                        <a:srgbClr val="000000"/>
                      </a:solidFill>
                      <a:latin typeface="Calibri"/>
                      <a:ea typeface="Calibri"/>
                      <a:cs typeface="Calibri"/>
                      <a:sym typeface="Calibri"/>
                    </a:rPr>
                    <a:t>mdl_gridmerge</a:t>
                  </a:r>
                </a:p>
              </p:txBody>
            </p:sp>
            <p:sp>
              <p:nvSpPr>
                <p:cNvPr id="196" name="Shape 196"/>
                <p:cNvSpPr/>
                <p:nvPr/>
              </p:nvSpPr>
              <p:spPr>
                <a:xfrm>
                  <a:off x="7620000" y="3372058"/>
                  <a:ext cx="1290917" cy="1078925"/>
                </a:xfrm>
                <a:prstGeom prst="rect">
                  <a:avLst/>
                </a:prstGeom>
                <a:gradFill>
                  <a:gsLst>
                    <a:gs pos="0">
                      <a:srgbClr val="008000"/>
                    </a:gs>
                    <a:gs pos="22000">
                      <a:srgbClr val="008000"/>
                    </a:gs>
                    <a:gs pos="77000">
                      <a:srgbClr val="4FF600"/>
                    </a:gs>
                    <a:gs pos="100000">
                      <a:srgbClr val="00B300"/>
                    </a:gs>
                  </a:gsLst>
                  <a:lin ang="13499999" scaled="0"/>
                </a:gradFill>
                <a:ln w="12700" cap="flat">
                  <a:solidFill>
                    <a:srgbClr val="008000"/>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Clr>
                      <a:schemeClr val="dk1"/>
                    </a:buClr>
                    <a:buFont typeface="Arial"/>
                    <a:buNone/>
                  </a:pPr>
                  <a:endParaRPr sz="1800" b="0" i="0" u="none" strike="noStrike" cap="none" baseline="0">
                    <a:solidFill>
                      <a:srgbClr val="FFFFFF"/>
                    </a:solidFill>
                    <a:latin typeface="Calibri"/>
                    <a:ea typeface="Calibri"/>
                    <a:cs typeface="Calibri"/>
                    <a:sym typeface="Calibri"/>
                  </a:endParaRPr>
                </a:p>
              </p:txBody>
            </p:sp>
            <p:sp>
              <p:nvSpPr>
                <p:cNvPr id="197" name="Shape 197"/>
                <p:cNvSpPr txBox="1"/>
                <p:nvPr/>
              </p:nvSpPr>
              <p:spPr>
                <a:xfrm>
                  <a:off x="7621320" y="3445107"/>
                  <a:ext cx="1289597" cy="954106"/>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rgbClr val="000000"/>
                    </a:buClr>
                    <a:buSzPct val="25000"/>
                    <a:buFont typeface="Calibri"/>
                    <a:buNone/>
                  </a:pPr>
                  <a:r>
                    <a:rPr lang="en-US" sz="1400" b="0" i="0" u="none" strike="noStrike" cap="none" baseline="0">
                      <a:solidFill>
                        <a:srgbClr val="000000"/>
                      </a:solidFill>
                      <a:latin typeface="Calibri"/>
                      <a:ea typeface="Calibri"/>
                      <a:cs typeface="Calibri"/>
                      <a:sym typeface="Calibri"/>
                    </a:rPr>
                    <a:t>Output Data and kick off post-processing</a:t>
                  </a:r>
                </a:p>
              </p:txBody>
            </p:sp>
          </p:grpSp>
          <p:sp>
            <p:nvSpPr>
              <p:cNvPr id="198" name="Shape 198"/>
              <p:cNvSpPr/>
              <p:nvPr/>
            </p:nvSpPr>
            <p:spPr>
              <a:xfrm>
                <a:off x="594710" y="4554010"/>
                <a:ext cx="1637500" cy="1999705"/>
              </a:xfrm>
              <a:prstGeom prst="upArrowCallout">
                <a:avLst>
                  <a:gd name="adj1" fmla="val 25000"/>
                  <a:gd name="adj2" fmla="val 25000"/>
                  <a:gd name="adj3" fmla="val 25000"/>
                  <a:gd name="adj4" fmla="val 64977"/>
                </a:avLst>
              </a:prstGeom>
              <a:solidFill>
                <a:srgbClr val="4F81BD"/>
              </a:solidFill>
              <a:ln w="25400" cap="flat">
                <a:solidFill>
                  <a:srgbClr val="395E8A"/>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Clr>
                    <a:srgbClr val="FFFFFF"/>
                  </a:buClr>
                  <a:buSzPct val="25000"/>
                  <a:buFont typeface="Calibri"/>
                  <a:buNone/>
                </a:pPr>
                <a:r>
                  <a:rPr lang="en-US" sz="1200" b="0" i="0" u="none" strike="noStrike" cap="none" baseline="0">
                    <a:solidFill>
                      <a:srgbClr val="FFFFFF"/>
                    </a:solidFill>
                    <a:latin typeface="Calibri"/>
                    <a:ea typeface="Calibri"/>
                    <a:cs typeface="Calibri"/>
                    <a:sym typeface="Calibri"/>
                  </a:rPr>
                  <a:t>Pre processing GFS wind data</a:t>
                </a:r>
              </a:p>
              <a:p>
                <a:pPr marL="0" marR="0" lvl="0" indent="0" algn="ctr" rtl="0">
                  <a:lnSpc>
                    <a:spcPct val="100000"/>
                  </a:lnSpc>
                  <a:spcBef>
                    <a:spcPts val="0"/>
                  </a:spcBef>
                  <a:spcAft>
                    <a:spcPts val="0"/>
                  </a:spcAft>
                  <a:buClr>
                    <a:srgbClr val="FFFFFF"/>
                  </a:buClr>
                  <a:buSzPct val="25000"/>
                  <a:buFont typeface="Calibri"/>
                  <a:buNone/>
                </a:pPr>
                <a:r>
                  <a:rPr lang="en-US" sz="1200" b="0" i="0" u="none" strike="noStrike" cap="none" baseline="0">
                    <a:solidFill>
                      <a:srgbClr val="FFFFFF"/>
                    </a:solidFill>
                    <a:latin typeface="Calibri"/>
                    <a:ea typeface="Calibri"/>
                    <a:cs typeface="Calibri"/>
                    <a:sym typeface="Calibri"/>
                  </a:rPr>
                  <a:t>mdl_c10_gen extract past forcing fields</a:t>
                </a:r>
              </a:p>
              <a:p>
                <a:pPr marL="0" marR="0" lvl="0" indent="0" algn="ctr" rtl="0">
                  <a:lnSpc>
                    <a:spcPct val="100000"/>
                  </a:lnSpc>
                  <a:spcBef>
                    <a:spcPts val="0"/>
                  </a:spcBef>
                  <a:spcAft>
                    <a:spcPts val="0"/>
                  </a:spcAft>
                  <a:buClr>
                    <a:srgbClr val="FFFFFF"/>
                  </a:buClr>
                  <a:buSzPct val="25000"/>
                  <a:buFont typeface="Calibri"/>
                  <a:buNone/>
                </a:pPr>
                <a:r>
                  <a:rPr lang="en-US" sz="1200" b="0" i="0" u="none" strike="noStrike" cap="none" baseline="0">
                    <a:solidFill>
                      <a:srgbClr val="FFFFFF"/>
                    </a:solidFill>
                    <a:latin typeface="Calibri"/>
                    <a:ea typeface="Calibri"/>
                    <a:cs typeface="Calibri"/>
                    <a:sym typeface="Calibri"/>
                  </a:rPr>
                  <a:t>mdl_cy_puv10 extract current and forecast forcing fields</a:t>
                </a:r>
              </a:p>
            </p:txBody>
          </p:sp>
          <p:sp>
            <p:nvSpPr>
              <p:cNvPr id="199" name="Shape 199"/>
              <p:cNvSpPr/>
              <p:nvPr/>
            </p:nvSpPr>
            <p:spPr>
              <a:xfrm>
                <a:off x="3201975" y="4554010"/>
                <a:ext cx="1637500" cy="1999705"/>
              </a:xfrm>
              <a:prstGeom prst="upArrowCallout">
                <a:avLst>
                  <a:gd name="adj1" fmla="val 25000"/>
                  <a:gd name="adj2" fmla="val 25000"/>
                  <a:gd name="adj3" fmla="val 25000"/>
                  <a:gd name="adj4" fmla="val 64977"/>
                </a:avLst>
              </a:prstGeom>
              <a:solidFill>
                <a:srgbClr val="4F81BD"/>
              </a:solidFill>
              <a:ln w="25400" cap="flat">
                <a:solidFill>
                  <a:srgbClr val="395E8A"/>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Clr>
                    <a:srgbClr val="FFFFFF"/>
                  </a:buClr>
                  <a:buSzPct val="25000"/>
                  <a:buFont typeface="Calibri"/>
                  <a:buNone/>
                </a:pPr>
                <a:r>
                  <a:rPr lang="en-US" sz="1200" b="0" i="0" u="none" strike="noStrike" cap="none" baseline="0">
                    <a:solidFill>
                      <a:srgbClr val="FFFFFF"/>
                    </a:solidFill>
                    <a:latin typeface="Calibri"/>
                    <a:ea typeface="Calibri"/>
                    <a:cs typeface="Calibri"/>
                    <a:sym typeface="Calibri"/>
                  </a:rPr>
                  <a:t>Assign 6 cpu to first run ETSS 2.0 model in 6 extra tropical basins and  then assign 6 cpu to run in tropical basins </a:t>
                </a:r>
              </a:p>
            </p:txBody>
          </p:sp>
          <p:sp>
            <p:nvSpPr>
              <p:cNvPr id="200" name="Shape 200"/>
              <p:cNvSpPr/>
              <p:nvPr/>
            </p:nvSpPr>
            <p:spPr>
              <a:xfrm>
                <a:off x="5654117" y="4554010"/>
                <a:ext cx="1637500" cy="2015814"/>
              </a:xfrm>
              <a:prstGeom prst="upArrowCallout">
                <a:avLst>
                  <a:gd name="adj1" fmla="val 25000"/>
                  <a:gd name="adj2" fmla="val 25000"/>
                  <a:gd name="adj3" fmla="val 25000"/>
                  <a:gd name="adj4" fmla="val 64977"/>
                </a:avLst>
              </a:prstGeom>
              <a:solidFill>
                <a:srgbClr val="4F81BD"/>
              </a:solidFill>
              <a:ln w="25400" cap="flat">
                <a:solidFill>
                  <a:srgbClr val="395E8A"/>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Clr>
                    <a:srgbClr val="FFFFFF"/>
                  </a:buClr>
                  <a:buSzPct val="25000"/>
                  <a:buFont typeface="Calibri"/>
                  <a:buNone/>
                </a:pPr>
                <a:r>
                  <a:rPr lang="en-US" sz="1200" b="0" i="0" u="none" strike="noStrike" cap="none" baseline="0">
                    <a:solidFill>
                      <a:srgbClr val="FFFFFF"/>
                    </a:solidFill>
                    <a:latin typeface="Calibri"/>
                    <a:ea typeface="Calibri"/>
                    <a:cs typeface="Calibri"/>
                    <a:sym typeface="Calibri"/>
                  </a:rPr>
                  <a:t>Post processing output data</a:t>
                </a:r>
              </a:p>
              <a:p>
                <a:pPr marL="0" marR="0" lvl="0" indent="0" algn="ctr" rtl="0">
                  <a:lnSpc>
                    <a:spcPct val="100000"/>
                  </a:lnSpc>
                  <a:spcBef>
                    <a:spcPts val="0"/>
                  </a:spcBef>
                  <a:spcAft>
                    <a:spcPts val="0"/>
                  </a:spcAft>
                  <a:buClr>
                    <a:srgbClr val="FFFFFF"/>
                  </a:buClr>
                  <a:buSzPct val="25000"/>
                  <a:buFont typeface="Calibri"/>
                  <a:buNone/>
                </a:pPr>
                <a:r>
                  <a:rPr lang="en-US" sz="1200" b="0" i="0" u="none" strike="noStrike" cap="none" baseline="0">
                    <a:solidFill>
                      <a:srgbClr val="FFFFFF"/>
                    </a:solidFill>
                    <a:latin typeface="Calibri"/>
                    <a:ea typeface="Calibri"/>
                    <a:cs typeface="Calibri"/>
                    <a:sym typeface="Calibri"/>
                  </a:rPr>
                  <a:t>mdl_mdlsurge handle stations output</a:t>
                </a:r>
              </a:p>
              <a:p>
                <a:pPr marL="0" marR="0" lvl="0" indent="0" algn="ctr" rtl="0">
                  <a:lnSpc>
                    <a:spcPct val="100000"/>
                  </a:lnSpc>
                  <a:spcBef>
                    <a:spcPts val="0"/>
                  </a:spcBef>
                  <a:spcAft>
                    <a:spcPts val="0"/>
                  </a:spcAft>
                  <a:buClr>
                    <a:srgbClr val="FFFFFF"/>
                  </a:buClr>
                  <a:buSzPct val="25000"/>
                  <a:buFont typeface="Calibri"/>
                  <a:buNone/>
                </a:pPr>
                <a:r>
                  <a:rPr lang="en-US" sz="1200">
                    <a:solidFill>
                      <a:srgbClr val="FFFFFF"/>
                    </a:solidFill>
                    <a:latin typeface="Calibri"/>
                    <a:ea typeface="Calibri"/>
                    <a:cs typeface="Calibri"/>
                    <a:sym typeface="Calibri"/>
                  </a:rPr>
                  <a:t>m</a:t>
                </a:r>
                <a:r>
                  <a:rPr lang="en-US" sz="1200" b="0" i="0" u="none" strike="noStrike" cap="none" baseline="0">
                    <a:solidFill>
                      <a:srgbClr val="FFFFFF"/>
                    </a:solidFill>
                    <a:latin typeface="Calibri"/>
                    <a:ea typeface="Calibri"/>
                    <a:cs typeface="Calibri"/>
                    <a:sym typeface="Calibri"/>
                  </a:rPr>
                  <a:t>dl_gridmerge handle whole grid output</a:t>
                </a:r>
              </a:p>
            </p:txBody>
          </p:sp>
        </p:grpSp>
        <p:sp>
          <p:nvSpPr>
            <p:cNvPr id="201" name="Shape 201"/>
            <p:cNvSpPr/>
            <p:nvPr/>
          </p:nvSpPr>
          <p:spPr>
            <a:xfrm rot="2473096">
              <a:off x="5108028" y="3058087"/>
              <a:ext cx="663134" cy="438323"/>
            </a:xfrm>
            <a:prstGeom prst="rightArrow">
              <a:avLst>
                <a:gd name="adj1" fmla="val 25046"/>
                <a:gd name="adj2" fmla="val 45824"/>
              </a:avLst>
            </a:prstGeom>
            <a:gradFill>
              <a:gsLst>
                <a:gs pos="0">
                  <a:srgbClr val="BFBFBF"/>
                </a:gs>
                <a:gs pos="100000">
                  <a:srgbClr val="7F7F7F"/>
                </a:gs>
              </a:gsLst>
              <a:lin ang="5400000" scaled="0"/>
            </a:gradFill>
            <a:ln w="9525" cap="flat">
              <a:solidFill>
                <a:srgbClr val="595959"/>
              </a:solidFill>
              <a:prstDash val="solid"/>
              <a:miter/>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Clr>
                  <a:schemeClr val="dk1"/>
                </a:buClr>
                <a:buFont typeface="Arial"/>
                <a:buNone/>
              </a:pPr>
              <a:endParaRPr sz="1800" b="0" i="0" u="none" strike="noStrike" cap="none" baseline="0">
                <a:solidFill>
                  <a:srgbClr val="FFFFFF"/>
                </a:solidFill>
                <a:latin typeface="Calibri"/>
                <a:ea typeface="Calibri"/>
                <a:cs typeface="Calibri"/>
                <a:sym typeface="Calibri"/>
              </a:endParaRPr>
            </a:p>
          </p:txBody>
        </p:sp>
        <p:sp>
          <p:nvSpPr>
            <p:cNvPr id="202" name="Shape 202"/>
            <p:cNvSpPr/>
            <p:nvPr/>
          </p:nvSpPr>
          <p:spPr>
            <a:xfrm rot="8633116">
              <a:off x="2348640" y="2998843"/>
              <a:ext cx="794394" cy="438322"/>
            </a:xfrm>
            <a:prstGeom prst="rightArrow">
              <a:avLst>
                <a:gd name="adj1" fmla="val 25046"/>
                <a:gd name="adj2" fmla="val 45824"/>
              </a:avLst>
            </a:prstGeom>
            <a:gradFill>
              <a:gsLst>
                <a:gs pos="0">
                  <a:srgbClr val="BFBFBF"/>
                </a:gs>
                <a:gs pos="100000">
                  <a:srgbClr val="7F7F7F"/>
                </a:gs>
              </a:gsLst>
              <a:lin ang="5400000" scaled="0"/>
            </a:gradFill>
            <a:ln w="9525" cap="flat">
              <a:solidFill>
                <a:srgbClr val="595959"/>
              </a:solidFill>
              <a:prstDash val="solid"/>
              <a:miter/>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Clr>
                  <a:schemeClr val="dk1"/>
                </a:buClr>
                <a:buFont typeface="Arial"/>
                <a:buNone/>
              </a:pPr>
              <a:endParaRPr sz="1800" b="0" i="0" u="none" strike="noStrike" cap="none" baseline="0">
                <a:solidFill>
                  <a:srgbClr val="FFFFFF"/>
                </a:solidFill>
                <a:latin typeface="Calibri"/>
                <a:ea typeface="Calibri"/>
                <a:cs typeface="Calibri"/>
                <a:sym typeface="Calibri"/>
              </a:endParaRPr>
            </a:p>
          </p:txBody>
        </p:sp>
      </p:grpSp>
      <p:sp>
        <p:nvSpPr>
          <p:cNvPr id="203" name="Shape 203"/>
          <p:cNvSpPr/>
          <p:nvPr/>
        </p:nvSpPr>
        <p:spPr>
          <a:xfrm>
            <a:off x="7467600" y="4521794"/>
            <a:ext cx="1227667" cy="2015814"/>
          </a:xfrm>
          <a:prstGeom prst="upArrowCallout">
            <a:avLst>
              <a:gd name="adj1" fmla="val 25000"/>
              <a:gd name="adj2" fmla="val 25000"/>
              <a:gd name="adj3" fmla="val 25000"/>
              <a:gd name="adj4" fmla="val 64977"/>
            </a:avLst>
          </a:prstGeom>
          <a:solidFill>
            <a:srgbClr val="4F81BD"/>
          </a:solidFill>
          <a:ln w="25400" cap="flat">
            <a:solidFill>
              <a:srgbClr val="395E8A"/>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Clr>
                <a:srgbClr val="FFFFFF"/>
              </a:buClr>
              <a:buSzPct val="25000"/>
              <a:buFont typeface="Calibri"/>
              <a:buNone/>
            </a:pPr>
            <a:r>
              <a:rPr lang="en-US" sz="1200" b="0" i="0" u="none" strike="noStrike" cap="none" baseline="0">
                <a:solidFill>
                  <a:srgbClr val="FFFFFF"/>
                </a:solidFill>
                <a:latin typeface="Calibri"/>
                <a:ea typeface="Calibri"/>
                <a:cs typeface="Calibri"/>
                <a:sym typeface="Calibri"/>
              </a:rPr>
              <a:t>Stations output files are in text format</a:t>
            </a:r>
          </a:p>
          <a:p>
            <a:pPr marL="0" marR="0" lvl="0" indent="0" algn="ctr" rtl="0">
              <a:lnSpc>
                <a:spcPct val="100000"/>
              </a:lnSpc>
              <a:spcBef>
                <a:spcPts val="0"/>
              </a:spcBef>
              <a:spcAft>
                <a:spcPts val="0"/>
              </a:spcAft>
              <a:buClr>
                <a:srgbClr val="FFFFFF"/>
              </a:buClr>
              <a:buSzPct val="25000"/>
              <a:buFont typeface="Calibri"/>
              <a:buNone/>
            </a:pPr>
            <a:r>
              <a:rPr lang="en-US" sz="1200">
                <a:solidFill>
                  <a:srgbClr val="FFFFFF"/>
                </a:solidFill>
                <a:latin typeface="Calibri"/>
                <a:ea typeface="Calibri"/>
                <a:cs typeface="Calibri"/>
                <a:sym typeface="Calibri"/>
              </a:rPr>
              <a:t>w</a:t>
            </a:r>
            <a:r>
              <a:rPr lang="en-US" sz="1200" b="0" i="0" u="none" strike="noStrike" cap="none" baseline="0">
                <a:solidFill>
                  <a:srgbClr val="FFFFFF"/>
                </a:solidFill>
                <a:latin typeface="Calibri"/>
                <a:ea typeface="Calibri"/>
                <a:cs typeface="Calibri"/>
                <a:sym typeface="Calibri"/>
              </a:rPr>
              <a:t>hole grid output files are in GRIB-2 format</a:t>
            </a:r>
          </a:p>
        </p:txBody>
      </p:sp>
      <p:sp>
        <p:nvSpPr>
          <p:cNvPr id="204" name="Shape 204"/>
          <p:cNvSpPr txBox="1"/>
          <p:nvPr/>
        </p:nvSpPr>
        <p:spPr>
          <a:xfrm>
            <a:off x="2265952" y="139700"/>
            <a:ext cx="4568030" cy="369332"/>
          </a:xfrm>
          <a:prstGeom prst="rect">
            <a:avLst/>
          </a:prstGeom>
          <a:noFill/>
          <a:ln>
            <a:noFill/>
          </a:ln>
        </p:spPr>
        <p:txBody>
          <a:bodyPr lIns="91425" tIns="45700" rIns="91425" bIns="45700" anchor="t" anchorCtr="0">
            <a:noAutofit/>
          </a:bodyPr>
          <a:lstStyle/>
          <a:p>
            <a:pPr marL="0" marR="0" lvl="0" indent="0" algn="ctr" rtl="0">
              <a:spcBef>
                <a:spcPts val="0"/>
              </a:spcBef>
              <a:spcAft>
                <a:spcPts val="0"/>
              </a:spcAft>
              <a:buSzPct val="25000"/>
              <a:buNone/>
            </a:pPr>
            <a:r>
              <a:rPr lang="en-US" sz="1800" b="1" i="0" u="none" strike="noStrike" cap="none" baseline="0">
                <a:solidFill>
                  <a:srgbClr val="000000"/>
                </a:solidFill>
                <a:latin typeface="Calibri"/>
                <a:ea typeface="Calibri"/>
                <a:cs typeface="Calibri"/>
                <a:sym typeface="Calibri"/>
              </a:rPr>
              <a:t>ETSS </a:t>
            </a:r>
            <a:r>
              <a:rPr lang="en-US" sz="1800" b="1">
                <a:latin typeface="Calibri"/>
                <a:ea typeface="Calibri"/>
                <a:cs typeface="Calibri"/>
                <a:sym typeface="Calibri"/>
              </a:rPr>
              <a:t>2</a:t>
            </a:r>
            <a:r>
              <a:rPr lang="en-US" sz="1800" b="1" i="0" u="none" strike="noStrike" cap="none" baseline="0">
                <a:solidFill>
                  <a:srgbClr val="000000"/>
                </a:solidFill>
                <a:latin typeface="Calibri"/>
                <a:ea typeface="Calibri"/>
                <a:cs typeface="Calibri"/>
                <a:sym typeface="Calibri"/>
              </a:rPr>
              <a:t>.</a:t>
            </a:r>
            <a:r>
              <a:rPr lang="en-US" sz="1800" b="1">
                <a:latin typeface="Calibri"/>
                <a:ea typeface="Calibri"/>
                <a:cs typeface="Calibri"/>
                <a:sym typeface="Calibri"/>
              </a:rPr>
              <a:t>0</a:t>
            </a:r>
            <a:r>
              <a:rPr lang="en-US" sz="1800" b="1" i="0" u="none" strike="noStrike" cap="none" baseline="0">
                <a:solidFill>
                  <a:srgbClr val="000000"/>
                </a:solidFill>
                <a:latin typeface="Calibri"/>
                <a:ea typeface="Calibri"/>
                <a:cs typeface="Calibri"/>
                <a:sym typeface="Calibri"/>
              </a:rPr>
              <a:t> running at 00z, 06z, 12z and 18z</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grpSp>
        <p:nvGrpSpPr>
          <p:cNvPr id="210" name="Shape 210"/>
          <p:cNvGrpSpPr/>
          <p:nvPr/>
        </p:nvGrpSpPr>
        <p:grpSpPr>
          <a:xfrm>
            <a:off x="434208" y="177226"/>
            <a:ext cx="7871591" cy="6021525"/>
            <a:chOff x="434208" y="177226"/>
            <a:chExt cx="7871591" cy="6021525"/>
          </a:xfrm>
        </p:grpSpPr>
        <p:grpSp>
          <p:nvGrpSpPr>
            <p:cNvPr id="211" name="Shape 211"/>
            <p:cNvGrpSpPr/>
            <p:nvPr/>
          </p:nvGrpSpPr>
          <p:grpSpPr>
            <a:xfrm>
              <a:off x="457200" y="177226"/>
              <a:ext cx="7848600" cy="5766374"/>
              <a:chOff x="551902" y="139700"/>
              <a:chExt cx="7848600" cy="5766374"/>
            </a:xfrm>
          </p:grpSpPr>
          <p:sp>
            <p:nvSpPr>
              <p:cNvPr id="212" name="Shape 212"/>
              <p:cNvSpPr txBox="1"/>
              <p:nvPr/>
            </p:nvSpPr>
            <p:spPr>
              <a:xfrm>
                <a:off x="1999701" y="139700"/>
                <a:ext cx="4955881" cy="369332"/>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800" b="1" i="0" u="none" strike="noStrike" cap="none" baseline="0">
                    <a:solidFill>
                      <a:srgbClr val="000000"/>
                    </a:solidFill>
                    <a:latin typeface="Calibri"/>
                    <a:ea typeface="Calibri"/>
                    <a:cs typeface="Calibri"/>
                    <a:sym typeface="Calibri"/>
                  </a:rPr>
                  <a:t>Post.ETSurge2.0 running for 00z, 06z, 12z and 18z</a:t>
                </a:r>
              </a:p>
            </p:txBody>
          </p:sp>
          <p:grpSp>
            <p:nvGrpSpPr>
              <p:cNvPr id="213" name="Shape 213"/>
              <p:cNvGrpSpPr/>
              <p:nvPr/>
            </p:nvGrpSpPr>
            <p:grpSpPr>
              <a:xfrm>
                <a:off x="551902" y="749237"/>
                <a:ext cx="7848600" cy="5156836"/>
                <a:chOff x="551902" y="749237"/>
                <a:chExt cx="7848600" cy="5156836"/>
              </a:xfrm>
            </p:grpSpPr>
            <p:sp>
              <p:nvSpPr>
                <p:cNvPr id="214" name="Shape 214"/>
                <p:cNvSpPr/>
                <p:nvPr/>
              </p:nvSpPr>
              <p:spPr>
                <a:xfrm rot="5400000">
                  <a:off x="3448246" y="3238331"/>
                  <a:ext cx="227112" cy="380998"/>
                </a:xfrm>
                <a:prstGeom prst="rightArrow">
                  <a:avLst>
                    <a:gd name="adj1" fmla="val 25046"/>
                    <a:gd name="adj2" fmla="val 45824"/>
                  </a:avLst>
                </a:prstGeom>
                <a:gradFill>
                  <a:gsLst>
                    <a:gs pos="0">
                      <a:srgbClr val="BFBFBF"/>
                    </a:gs>
                    <a:gs pos="100000">
                      <a:srgbClr val="7F7F7F"/>
                    </a:gs>
                  </a:gsLst>
                  <a:lin ang="5400000" scaled="0"/>
                </a:gradFill>
                <a:ln w="9525" cap="flat">
                  <a:solidFill>
                    <a:srgbClr val="595959"/>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rgbClr val="FFFFFF"/>
                    </a:solidFill>
                    <a:latin typeface="Calibri"/>
                    <a:ea typeface="Calibri"/>
                    <a:cs typeface="Calibri"/>
                    <a:sym typeface="Calibri"/>
                  </a:endParaRPr>
                </a:p>
              </p:txBody>
            </p:sp>
            <p:grpSp>
              <p:nvGrpSpPr>
                <p:cNvPr id="215" name="Shape 215"/>
                <p:cNvGrpSpPr/>
                <p:nvPr/>
              </p:nvGrpSpPr>
              <p:grpSpPr>
                <a:xfrm>
                  <a:off x="551902" y="749237"/>
                  <a:ext cx="7848600" cy="5156836"/>
                  <a:chOff x="547420" y="765345"/>
                  <a:chExt cx="7848600" cy="5156836"/>
                </a:xfrm>
              </p:grpSpPr>
              <p:sp>
                <p:nvSpPr>
                  <p:cNvPr id="216" name="Shape 216"/>
                  <p:cNvSpPr/>
                  <p:nvPr/>
                </p:nvSpPr>
                <p:spPr>
                  <a:xfrm>
                    <a:off x="6936314" y="5426930"/>
                    <a:ext cx="392905" cy="419050"/>
                  </a:xfrm>
                  <a:prstGeom prst="rightArrow">
                    <a:avLst>
                      <a:gd name="adj1" fmla="val 25046"/>
                      <a:gd name="adj2" fmla="val 45833"/>
                    </a:avLst>
                  </a:prstGeom>
                  <a:gradFill>
                    <a:gsLst>
                      <a:gs pos="0">
                        <a:srgbClr val="BFBFBF"/>
                      </a:gs>
                      <a:gs pos="100000">
                        <a:srgbClr val="7F7F7F"/>
                      </a:gs>
                    </a:gsLst>
                    <a:lin ang="5400000" scaled="0"/>
                  </a:gradFill>
                  <a:ln w="9525" cap="flat">
                    <a:solidFill>
                      <a:srgbClr val="595959"/>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rgbClr val="FFFFFF"/>
                      </a:solidFill>
                      <a:latin typeface="Calibri"/>
                      <a:ea typeface="Calibri"/>
                      <a:cs typeface="Calibri"/>
                      <a:sym typeface="Calibri"/>
                    </a:endParaRPr>
                  </a:p>
                </p:txBody>
              </p:sp>
              <p:grpSp>
                <p:nvGrpSpPr>
                  <p:cNvPr id="217" name="Shape 217"/>
                  <p:cNvGrpSpPr/>
                  <p:nvPr/>
                </p:nvGrpSpPr>
                <p:grpSpPr>
                  <a:xfrm>
                    <a:off x="547420" y="765345"/>
                    <a:ext cx="7848600" cy="5156836"/>
                    <a:chOff x="547420" y="765345"/>
                    <a:chExt cx="7848600" cy="5156836"/>
                  </a:xfrm>
                </p:grpSpPr>
                <p:sp>
                  <p:nvSpPr>
                    <p:cNvPr id="218" name="Shape 218"/>
                    <p:cNvSpPr/>
                    <p:nvPr/>
                  </p:nvSpPr>
                  <p:spPr>
                    <a:xfrm flipH="1">
                      <a:off x="3577788" y="2162772"/>
                      <a:ext cx="3903831" cy="101808"/>
                    </a:xfrm>
                    <a:prstGeom prst="rightArrow">
                      <a:avLst>
                        <a:gd name="adj1" fmla="val 25046"/>
                        <a:gd name="adj2" fmla="val 45833"/>
                      </a:avLst>
                    </a:prstGeom>
                    <a:gradFill>
                      <a:gsLst>
                        <a:gs pos="0">
                          <a:srgbClr val="BFBFBF"/>
                        </a:gs>
                        <a:gs pos="100000">
                          <a:srgbClr val="7F7F7F"/>
                        </a:gs>
                      </a:gsLst>
                      <a:lin ang="5400000" scaled="0"/>
                    </a:gradFill>
                    <a:ln w="9525" cap="flat">
                      <a:solidFill>
                        <a:srgbClr val="595959"/>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rgbClr val="FFFFFF"/>
                        </a:solidFill>
                        <a:latin typeface="Calibri"/>
                        <a:ea typeface="Calibri"/>
                        <a:cs typeface="Calibri"/>
                        <a:sym typeface="Calibri"/>
                      </a:endParaRPr>
                    </a:p>
                  </p:txBody>
                </p:sp>
                <p:sp>
                  <p:nvSpPr>
                    <p:cNvPr id="219" name="Shape 219"/>
                    <p:cNvSpPr/>
                    <p:nvPr/>
                  </p:nvSpPr>
                  <p:spPr>
                    <a:xfrm>
                      <a:off x="6610717" y="778050"/>
                      <a:ext cx="1760279" cy="1192593"/>
                    </a:xfrm>
                    <a:custGeom>
                      <a:avLst/>
                      <a:gdLst/>
                      <a:ahLst/>
                      <a:cxnLst/>
                      <a:rect l="0" t="0" r="0" b="0"/>
                      <a:pathLst>
                        <a:path w="912000" h="456000" extrusionOk="0">
                          <a:moveTo>
                            <a:pt x="820800" y="456000"/>
                          </a:moveTo>
                          <a:cubicBezTo>
                            <a:pt x="871173" y="456000"/>
                            <a:pt x="912000" y="415170"/>
                            <a:pt x="912000" y="364800"/>
                          </a:cubicBezTo>
                          <a:lnTo>
                            <a:pt x="912000" y="91200"/>
                          </a:lnTo>
                          <a:cubicBezTo>
                            <a:pt x="912000" y="40830"/>
                            <a:pt x="871173" y="0"/>
                            <a:pt x="820800" y="0"/>
                          </a:cubicBezTo>
                          <a:lnTo>
                            <a:pt x="91200" y="0"/>
                          </a:lnTo>
                          <a:cubicBezTo>
                            <a:pt x="40830" y="0"/>
                            <a:pt x="0" y="40830"/>
                            <a:pt x="0" y="91200"/>
                          </a:cubicBezTo>
                          <a:lnTo>
                            <a:pt x="0" y="364800"/>
                          </a:lnTo>
                          <a:cubicBezTo>
                            <a:pt x="0" y="415170"/>
                            <a:pt x="40830" y="456000"/>
                            <a:pt x="91200" y="456000"/>
                          </a:cubicBezTo>
                          <a:lnTo>
                            <a:pt x="820800" y="456000"/>
                          </a:lnTo>
                          <a:close/>
                        </a:path>
                      </a:pathLst>
                    </a:custGeom>
                    <a:solidFill>
                      <a:srgbClr val="ADAED6"/>
                    </a:solidFill>
                    <a:ln w="9525" cap="flat">
                      <a:solidFill>
                        <a:srgbClr val="C0C0C0"/>
                      </a:solidFill>
                      <a:prstDash val="solid"/>
                      <a:miter/>
                      <a:headEnd type="none" w="med" len="med"/>
                      <a:tailEnd type="none" w="med" len="med"/>
                    </a:ln>
                  </p:spPr>
                  <p:txBody>
                    <a:bodyPr lIns="36000" tIns="18000" rIns="36000" bIns="18000" anchor="ctr" anchorCtr="0">
                      <a:noAutofit/>
                    </a:bodyPr>
                    <a:lstStyle/>
                    <a:p>
                      <a:pPr marL="0" marR="0" lvl="0" indent="0" algn="ctr" rtl="0">
                        <a:spcBef>
                          <a:spcPts val="0"/>
                        </a:spcBef>
                        <a:buNone/>
                      </a:pPr>
                      <a:endParaRPr sz="760" b="0" i="0" u="none" strike="noStrike" cap="none" baseline="0">
                        <a:solidFill>
                          <a:srgbClr val="0C0C0C"/>
                        </a:solidFill>
                        <a:latin typeface="Arial"/>
                        <a:ea typeface="Arial"/>
                        <a:cs typeface="Arial"/>
                        <a:sym typeface="Arial"/>
                      </a:endParaRPr>
                    </a:p>
                  </p:txBody>
                </p:sp>
                <p:sp>
                  <p:nvSpPr>
                    <p:cNvPr id="220" name="Shape 220"/>
                    <p:cNvSpPr/>
                    <p:nvPr/>
                  </p:nvSpPr>
                  <p:spPr>
                    <a:xfrm>
                      <a:off x="5241055" y="1228913"/>
                      <a:ext cx="1397310" cy="142685"/>
                    </a:xfrm>
                    <a:prstGeom prst="rightArrow">
                      <a:avLst>
                        <a:gd name="adj1" fmla="val 25046"/>
                        <a:gd name="adj2" fmla="val 45833"/>
                      </a:avLst>
                    </a:prstGeom>
                    <a:gradFill>
                      <a:gsLst>
                        <a:gs pos="0">
                          <a:srgbClr val="BFBFBF"/>
                        </a:gs>
                        <a:gs pos="100000">
                          <a:srgbClr val="7F7F7F"/>
                        </a:gs>
                      </a:gsLst>
                      <a:lin ang="5400000" scaled="0"/>
                    </a:gradFill>
                    <a:ln w="9525" cap="flat">
                      <a:solidFill>
                        <a:srgbClr val="595959"/>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rgbClr val="FFFFFF"/>
                        </a:solidFill>
                        <a:latin typeface="Calibri"/>
                        <a:ea typeface="Calibri"/>
                        <a:cs typeface="Calibri"/>
                        <a:sym typeface="Calibri"/>
                      </a:endParaRPr>
                    </a:p>
                  </p:txBody>
                </p:sp>
                <p:grpSp>
                  <p:nvGrpSpPr>
                    <p:cNvPr id="221" name="Shape 221"/>
                    <p:cNvGrpSpPr/>
                    <p:nvPr/>
                  </p:nvGrpSpPr>
                  <p:grpSpPr>
                    <a:xfrm>
                      <a:off x="954813" y="765345"/>
                      <a:ext cx="7441206" cy="2523706"/>
                      <a:chOff x="521631" y="622175"/>
                      <a:chExt cx="7441206" cy="2523706"/>
                    </a:xfrm>
                  </p:grpSpPr>
                  <p:sp>
                    <p:nvSpPr>
                      <p:cNvPr id="222" name="Shape 222"/>
                      <p:cNvSpPr/>
                      <p:nvPr/>
                    </p:nvSpPr>
                    <p:spPr>
                      <a:xfrm rot="5400000">
                        <a:off x="6911719" y="1841823"/>
                        <a:ext cx="180020" cy="151319"/>
                      </a:xfrm>
                      <a:prstGeom prst="rightArrow">
                        <a:avLst>
                          <a:gd name="adj1" fmla="val 25046"/>
                          <a:gd name="adj2" fmla="val 45824"/>
                        </a:avLst>
                      </a:prstGeom>
                      <a:gradFill>
                        <a:gsLst>
                          <a:gs pos="0">
                            <a:srgbClr val="BFBFBF"/>
                          </a:gs>
                          <a:gs pos="100000">
                            <a:srgbClr val="7F7F7F"/>
                          </a:gs>
                        </a:gsLst>
                        <a:lin ang="5400000" scaled="0"/>
                      </a:gradFill>
                      <a:ln w="9525" cap="flat">
                        <a:solidFill>
                          <a:srgbClr val="595959"/>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rgbClr val="FFFFFF"/>
                          </a:solidFill>
                          <a:latin typeface="Calibri"/>
                          <a:ea typeface="Calibri"/>
                          <a:cs typeface="Calibri"/>
                          <a:sym typeface="Calibri"/>
                        </a:endParaRPr>
                      </a:p>
                    </p:txBody>
                  </p:sp>
                  <p:sp>
                    <p:nvSpPr>
                      <p:cNvPr id="223" name="Shape 223"/>
                      <p:cNvSpPr/>
                      <p:nvPr/>
                    </p:nvSpPr>
                    <p:spPr>
                      <a:xfrm>
                        <a:off x="2060964" y="2350011"/>
                        <a:ext cx="2122806" cy="795870"/>
                      </a:xfrm>
                      <a:custGeom>
                        <a:avLst/>
                        <a:gdLst/>
                        <a:ahLst/>
                        <a:cxnLst/>
                        <a:rect l="0" t="0" r="0" b="0"/>
                        <a:pathLst>
                          <a:path w="912000" h="456000" extrusionOk="0">
                            <a:moveTo>
                              <a:pt x="820800" y="456000"/>
                            </a:moveTo>
                            <a:cubicBezTo>
                              <a:pt x="871173" y="456000"/>
                              <a:pt x="912000" y="415170"/>
                              <a:pt x="912000" y="364800"/>
                            </a:cubicBezTo>
                            <a:lnTo>
                              <a:pt x="912000" y="91200"/>
                            </a:lnTo>
                            <a:cubicBezTo>
                              <a:pt x="912000" y="40830"/>
                              <a:pt x="871173" y="0"/>
                              <a:pt x="820800" y="0"/>
                            </a:cubicBezTo>
                            <a:lnTo>
                              <a:pt x="91200" y="0"/>
                            </a:lnTo>
                            <a:cubicBezTo>
                              <a:pt x="40830" y="0"/>
                              <a:pt x="0" y="40830"/>
                              <a:pt x="0" y="91200"/>
                            </a:cubicBezTo>
                            <a:lnTo>
                              <a:pt x="0" y="364800"/>
                            </a:lnTo>
                            <a:cubicBezTo>
                              <a:pt x="0" y="415170"/>
                              <a:pt x="40830" y="456000"/>
                              <a:pt x="91200" y="456000"/>
                            </a:cubicBezTo>
                            <a:lnTo>
                              <a:pt x="820800" y="456000"/>
                            </a:lnTo>
                            <a:close/>
                          </a:path>
                        </a:pathLst>
                      </a:custGeom>
                      <a:solidFill>
                        <a:srgbClr val="ADAED6"/>
                      </a:solidFill>
                      <a:ln w="9525" cap="flat">
                        <a:solidFill>
                          <a:srgbClr val="C0C0C0"/>
                        </a:solidFill>
                        <a:prstDash val="solid"/>
                        <a:miter/>
                        <a:headEnd type="none" w="med" len="med"/>
                        <a:tailEnd type="none" w="med" len="med"/>
                      </a:ln>
                    </p:spPr>
                    <p:txBody>
                      <a:bodyPr lIns="36000" tIns="18000" rIns="36000" bIns="18000" anchor="ctr" anchorCtr="0">
                        <a:noAutofit/>
                      </a:bodyPr>
                      <a:lstStyle/>
                      <a:p>
                        <a:pPr marL="0" marR="0" lvl="0" indent="0" algn="ctr" rtl="0">
                          <a:spcBef>
                            <a:spcPts val="0"/>
                          </a:spcBef>
                          <a:buNone/>
                        </a:pPr>
                        <a:endParaRPr sz="760" b="0" i="0" u="none" strike="noStrike" cap="none" baseline="0">
                          <a:solidFill>
                            <a:srgbClr val="0C0C0C"/>
                          </a:solidFill>
                          <a:latin typeface="Arial"/>
                          <a:ea typeface="Arial"/>
                          <a:cs typeface="Arial"/>
                          <a:sym typeface="Arial"/>
                        </a:endParaRPr>
                      </a:p>
                    </p:txBody>
                  </p:sp>
                  <p:sp>
                    <p:nvSpPr>
                      <p:cNvPr id="224" name="Shape 224"/>
                      <p:cNvSpPr/>
                      <p:nvPr/>
                    </p:nvSpPr>
                    <p:spPr>
                      <a:xfrm>
                        <a:off x="3510644" y="622175"/>
                        <a:ext cx="1766773" cy="1290216"/>
                      </a:xfrm>
                      <a:custGeom>
                        <a:avLst/>
                        <a:gdLst/>
                        <a:ahLst/>
                        <a:cxnLst/>
                        <a:rect l="0" t="0" r="0" b="0"/>
                        <a:pathLst>
                          <a:path w="912000" h="456000" extrusionOk="0">
                            <a:moveTo>
                              <a:pt x="820800" y="456000"/>
                            </a:moveTo>
                            <a:cubicBezTo>
                              <a:pt x="871173" y="456000"/>
                              <a:pt x="912000" y="415170"/>
                              <a:pt x="912000" y="364800"/>
                            </a:cubicBezTo>
                            <a:lnTo>
                              <a:pt x="912000" y="91200"/>
                            </a:lnTo>
                            <a:cubicBezTo>
                              <a:pt x="912000" y="40830"/>
                              <a:pt x="871173" y="0"/>
                              <a:pt x="820800" y="0"/>
                            </a:cubicBezTo>
                            <a:lnTo>
                              <a:pt x="91200" y="0"/>
                            </a:lnTo>
                            <a:cubicBezTo>
                              <a:pt x="40830" y="0"/>
                              <a:pt x="0" y="40830"/>
                              <a:pt x="0" y="91200"/>
                            </a:cubicBezTo>
                            <a:lnTo>
                              <a:pt x="0" y="364800"/>
                            </a:lnTo>
                            <a:cubicBezTo>
                              <a:pt x="0" y="415170"/>
                              <a:pt x="40830" y="456000"/>
                              <a:pt x="91200" y="456000"/>
                            </a:cubicBezTo>
                            <a:lnTo>
                              <a:pt x="820800" y="456000"/>
                            </a:lnTo>
                            <a:close/>
                          </a:path>
                        </a:pathLst>
                      </a:custGeom>
                      <a:solidFill>
                        <a:srgbClr val="ADAED6"/>
                      </a:solidFill>
                      <a:ln w="9525" cap="flat">
                        <a:solidFill>
                          <a:srgbClr val="C0C0C0"/>
                        </a:solidFill>
                        <a:prstDash val="solid"/>
                        <a:miter/>
                        <a:headEnd type="none" w="med" len="med"/>
                        <a:tailEnd type="none" w="med" len="med"/>
                      </a:ln>
                    </p:spPr>
                    <p:txBody>
                      <a:bodyPr lIns="36000" tIns="18000" rIns="36000" bIns="18000" anchor="ctr" anchorCtr="0">
                        <a:noAutofit/>
                      </a:bodyPr>
                      <a:lstStyle/>
                      <a:p>
                        <a:pPr marL="0" marR="0" lvl="0" indent="0" algn="ctr" rtl="0">
                          <a:spcBef>
                            <a:spcPts val="0"/>
                          </a:spcBef>
                          <a:buNone/>
                        </a:pPr>
                        <a:endParaRPr sz="760" b="0" i="0" u="none" strike="noStrike" cap="none" baseline="0">
                          <a:solidFill>
                            <a:srgbClr val="0C0C0C"/>
                          </a:solidFill>
                          <a:latin typeface="Arial"/>
                          <a:ea typeface="Arial"/>
                          <a:cs typeface="Arial"/>
                          <a:sym typeface="Arial"/>
                        </a:endParaRPr>
                      </a:p>
                    </p:txBody>
                  </p:sp>
                  <p:sp>
                    <p:nvSpPr>
                      <p:cNvPr id="225" name="Shape 225"/>
                      <p:cNvSpPr txBox="1"/>
                      <p:nvPr/>
                    </p:nvSpPr>
                    <p:spPr>
                      <a:xfrm>
                        <a:off x="3522907" y="652324"/>
                        <a:ext cx="1720850" cy="954106"/>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400" b="0" i="0" u="none" strike="noStrike" cap="none" baseline="0">
                            <a:solidFill>
                              <a:srgbClr val="000000"/>
                            </a:solidFill>
                            <a:latin typeface="Calibri"/>
                            <a:ea typeface="Calibri"/>
                            <a:cs typeface="Calibri"/>
                            <a:sym typeface="Calibri"/>
                          </a:rPr>
                          <a:t>runMe.sh</a:t>
                        </a:r>
                      </a:p>
                      <a:p>
                        <a:pPr marL="0" marR="0" lvl="0" indent="0" algn="ctr" rtl="0">
                          <a:spcBef>
                            <a:spcPts val="0"/>
                          </a:spcBef>
                          <a:buSzPct val="25000"/>
                          <a:buNone/>
                        </a:pPr>
                        <a:r>
                          <a:rPr lang="en-US" sz="1400" b="0" i="0" u="none" strike="noStrike" cap="none" baseline="0">
                            <a:solidFill>
                              <a:srgbClr val="000000"/>
                            </a:solidFill>
                            <a:latin typeface="Calibri"/>
                            <a:ea typeface="Calibri"/>
                            <a:cs typeface="Calibri"/>
                            <a:sym typeface="Calibri"/>
                          </a:rPr>
                          <a:t>defines working directory and calls kickoff job </a:t>
                        </a:r>
                      </a:p>
                    </p:txBody>
                  </p:sp>
                  <p:sp>
                    <p:nvSpPr>
                      <p:cNvPr id="226" name="Shape 226"/>
                      <p:cNvSpPr txBox="1"/>
                      <p:nvPr/>
                    </p:nvSpPr>
                    <p:spPr>
                      <a:xfrm>
                        <a:off x="6156823" y="710104"/>
                        <a:ext cx="1806015" cy="1169551"/>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400" b="0" i="0" u="none" strike="noStrike" cap="none" baseline="0">
                            <a:solidFill>
                              <a:srgbClr val="000000"/>
                            </a:solidFill>
                            <a:latin typeface="Calibri"/>
                            <a:ea typeface="Calibri"/>
                            <a:cs typeface="Calibri"/>
                            <a:sym typeface="Calibri"/>
                          </a:rPr>
                          <a:t>JETSURGE_KICKOFF sets up env vars and  starts exetsurge_kickoff.sh.ecf</a:t>
                        </a:r>
                      </a:p>
                    </p:txBody>
                  </p:sp>
                  <p:sp>
                    <p:nvSpPr>
                      <p:cNvPr id="227" name="Shape 227"/>
                      <p:cNvSpPr/>
                      <p:nvPr/>
                    </p:nvSpPr>
                    <p:spPr>
                      <a:xfrm>
                        <a:off x="521631" y="622175"/>
                        <a:ext cx="1678225" cy="1205297"/>
                      </a:xfrm>
                      <a:prstGeom prst="rect">
                        <a:avLst/>
                      </a:prstGeom>
                      <a:gradFill>
                        <a:gsLst>
                          <a:gs pos="0">
                            <a:srgbClr val="008000"/>
                          </a:gs>
                          <a:gs pos="22000">
                            <a:srgbClr val="008000"/>
                          </a:gs>
                          <a:gs pos="77000">
                            <a:srgbClr val="4FF600"/>
                          </a:gs>
                          <a:gs pos="100000">
                            <a:srgbClr val="00B300"/>
                          </a:gs>
                        </a:gsLst>
                        <a:lin ang="13499999" scaled="0"/>
                      </a:gradFill>
                      <a:ln w="12700" cap="flat">
                        <a:solidFill>
                          <a:srgbClr val="008000"/>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rgbClr val="FFFFFF"/>
                          </a:solidFill>
                          <a:latin typeface="Calibri"/>
                          <a:ea typeface="Calibri"/>
                          <a:cs typeface="Calibri"/>
                          <a:sym typeface="Calibri"/>
                        </a:endParaRPr>
                      </a:p>
                    </p:txBody>
                  </p:sp>
                  <p:sp>
                    <p:nvSpPr>
                      <p:cNvPr id="228" name="Shape 228"/>
                      <p:cNvSpPr txBox="1"/>
                      <p:nvPr/>
                    </p:nvSpPr>
                    <p:spPr>
                      <a:xfrm>
                        <a:off x="534835" y="786304"/>
                        <a:ext cx="1651818" cy="954106"/>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400" b="0" i="0" u="none" strike="noStrike" cap="none" baseline="0">
                            <a:solidFill>
                              <a:srgbClr val="000000"/>
                            </a:solidFill>
                            <a:latin typeface="Calibri"/>
                            <a:ea typeface="Calibri"/>
                            <a:cs typeface="Calibri"/>
                            <a:sym typeface="Calibri"/>
                          </a:rPr>
                          <a:t>Kicked off after ETSS2.0 model run</a:t>
                        </a:r>
                      </a:p>
                    </p:txBody>
                  </p:sp>
                  <p:sp>
                    <p:nvSpPr>
                      <p:cNvPr id="229" name="Shape 229"/>
                      <p:cNvSpPr/>
                      <p:nvPr/>
                    </p:nvSpPr>
                    <p:spPr>
                      <a:xfrm>
                        <a:off x="2214282" y="1086982"/>
                        <a:ext cx="1323900" cy="141448"/>
                      </a:xfrm>
                      <a:prstGeom prst="rightArrow">
                        <a:avLst>
                          <a:gd name="adj1" fmla="val 25046"/>
                          <a:gd name="adj2" fmla="val 45833"/>
                        </a:avLst>
                      </a:prstGeom>
                      <a:gradFill>
                        <a:gsLst>
                          <a:gs pos="0">
                            <a:srgbClr val="BFBFBF"/>
                          </a:gs>
                          <a:gs pos="100000">
                            <a:srgbClr val="7F7F7F"/>
                          </a:gs>
                        </a:gsLst>
                        <a:lin ang="5400000" scaled="0"/>
                      </a:gradFill>
                      <a:ln w="9525" cap="flat">
                        <a:solidFill>
                          <a:srgbClr val="595959"/>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rgbClr val="FFFFFF"/>
                          </a:solidFill>
                          <a:latin typeface="Calibri"/>
                          <a:ea typeface="Calibri"/>
                          <a:cs typeface="Calibri"/>
                          <a:sym typeface="Calibri"/>
                        </a:endParaRPr>
                      </a:p>
                    </p:txBody>
                  </p:sp>
                </p:grpSp>
                <p:sp>
                  <p:nvSpPr>
                    <p:cNvPr id="230" name="Shape 230"/>
                    <p:cNvSpPr txBox="1"/>
                    <p:nvPr/>
                  </p:nvSpPr>
                  <p:spPr>
                    <a:xfrm>
                      <a:off x="2504939" y="2527052"/>
                      <a:ext cx="2122806" cy="738664"/>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400" b="0" i="0" u="none" strike="noStrike" cap="none" baseline="0">
                          <a:solidFill>
                            <a:srgbClr val="000000"/>
                          </a:solidFill>
                          <a:latin typeface="Calibri"/>
                          <a:ea typeface="Calibri"/>
                          <a:cs typeface="Calibri"/>
                          <a:sym typeface="Calibri"/>
                        </a:rPr>
                        <a:t>exetsurge_kickoff.sh.ecf gets surge and BUFR obs data, kicks off ECFs:</a:t>
                      </a:r>
                    </a:p>
                  </p:txBody>
                </p:sp>
                <p:sp>
                  <p:nvSpPr>
                    <p:cNvPr id="231" name="Shape 231"/>
                    <p:cNvSpPr/>
                    <p:nvPr/>
                  </p:nvSpPr>
                  <p:spPr>
                    <a:xfrm>
                      <a:off x="591560" y="3620905"/>
                      <a:ext cx="1793050" cy="1082076"/>
                    </a:xfrm>
                    <a:custGeom>
                      <a:avLst/>
                      <a:gdLst/>
                      <a:ahLst/>
                      <a:cxnLst/>
                      <a:rect l="0" t="0" r="0" b="0"/>
                      <a:pathLst>
                        <a:path w="912000" h="456000" extrusionOk="0">
                          <a:moveTo>
                            <a:pt x="820800" y="456000"/>
                          </a:moveTo>
                          <a:cubicBezTo>
                            <a:pt x="871173" y="456000"/>
                            <a:pt x="912000" y="415170"/>
                            <a:pt x="912000" y="364800"/>
                          </a:cubicBezTo>
                          <a:lnTo>
                            <a:pt x="912000" y="91200"/>
                          </a:lnTo>
                          <a:cubicBezTo>
                            <a:pt x="912000" y="40830"/>
                            <a:pt x="871173" y="0"/>
                            <a:pt x="820800" y="0"/>
                          </a:cubicBezTo>
                          <a:lnTo>
                            <a:pt x="91200" y="0"/>
                          </a:lnTo>
                          <a:cubicBezTo>
                            <a:pt x="40830" y="0"/>
                            <a:pt x="0" y="40830"/>
                            <a:pt x="0" y="91200"/>
                          </a:cubicBezTo>
                          <a:lnTo>
                            <a:pt x="0" y="364800"/>
                          </a:lnTo>
                          <a:cubicBezTo>
                            <a:pt x="0" y="415170"/>
                            <a:pt x="40830" y="456000"/>
                            <a:pt x="91200" y="456000"/>
                          </a:cubicBezTo>
                          <a:lnTo>
                            <a:pt x="820800" y="456000"/>
                          </a:lnTo>
                          <a:close/>
                        </a:path>
                      </a:pathLst>
                    </a:custGeom>
                    <a:solidFill>
                      <a:srgbClr val="00B0F0"/>
                    </a:solidFill>
                    <a:ln w="9525" cap="flat">
                      <a:solidFill>
                        <a:srgbClr val="C0C0C0"/>
                      </a:solidFill>
                      <a:prstDash val="solid"/>
                      <a:miter/>
                      <a:headEnd type="none" w="med" len="med"/>
                      <a:tailEnd type="none" w="med" len="med"/>
                    </a:ln>
                  </p:spPr>
                  <p:txBody>
                    <a:bodyPr lIns="36000" tIns="18000" rIns="36000" bIns="18000" anchor="ctr" anchorCtr="0">
                      <a:noAutofit/>
                    </a:bodyPr>
                    <a:lstStyle/>
                    <a:p>
                      <a:pPr marL="0" marR="0" lvl="0" indent="0" algn="ctr" rtl="0">
                        <a:spcBef>
                          <a:spcPts val="0"/>
                        </a:spcBef>
                        <a:buNone/>
                      </a:pPr>
                      <a:endParaRPr sz="760" b="0" i="0" u="none" strike="noStrike" cap="none" baseline="0">
                        <a:solidFill>
                          <a:srgbClr val="0C0C0C"/>
                        </a:solidFill>
                        <a:latin typeface="Arial"/>
                        <a:ea typeface="Arial"/>
                        <a:cs typeface="Arial"/>
                        <a:sym typeface="Arial"/>
                      </a:endParaRPr>
                    </a:p>
                  </p:txBody>
                </p:sp>
                <p:sp>
                  <p:nvSpPr>
                    <p:cNvPr id="232" name="Shape 232"/>
                    <p:cNvSpPr txBox="1"/>
                    <p:nvPr/>
                  </p:nvSpPr>
                  <p:spPr>
                    <a:xfrm>
                      <a:off x="547420" y="3653455"/>
                      <a:ext cx="1851791" cy="738664"/>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400" b="0" i="0" u="none" strike="noStrike" cap="none" baseline="0">
                          <a:solidFill>
                            <a:srgbClr val="000000"/>
                          </a:solidFill>
                          <a:latin typeface="Calibri"/>
                          <a:ea typeface="Calibri"/>
                          <a:cs typeface="Calibri"/>
                          <a:sym typeface="Calibri"/>
                        </a:rPr>
                        <a:t>jetsurge_parsedat.ecf runs JETSURGE_PARSEDAT</a:t>
                      </a:r>
                    </a:p>
                  </p:txBody>
                </p:sp>
                <p:sp>
                  <p:nvSpPr>
                    <p:cNvPr id="233" name="Shape 233"/>
                    <p:cNvSpPr/>
                    <p:nvPr/>
                  </p:nvSpPr>
                  <p:spPr>
                    <a:xfrm>
                      <a:off x="2626393" y="3620905"/>
                      <a:ext cx="1793050" cy="1082076"/>
                    </a:xfrm>
                    <a:custGeom>
                      <a:avLst/>
                      <a:gdLst/>
                      <a:ahLst/>
                      <a:cxnLst/>
                      <a:rect l="0" t="0" r="0" b="0"/>
                      <a:pathLst>
                        <a:path w="912000" h="456000" extrusionOk="0">
                          <a:moveTo>
                            <a:pt x="820800" y="456000"/>
                          </a:moveTo>
                          <a:cubicBezTo>
                            <a:pt x="871173" y="456000"/>
                            <a:pt x="912000" y="415170"/>
                            <a:pt x="912000" y="364800"/>
                          </a:cubicBezTo>
                          <a:lnTo>
                            <a:pt x="912000" y="91200"/>
                          </a:lnTo>
                          <a:cubicBezTo>
                            <a:pt x="912000" y="40830"/>
                            <a:pt x="871173" y="0"/>
                            <a:pt x="820800" y="0"/>
                          </a:cubicBezTo>
                          <a:lnTo>
                            <a:pt x="91200" y="0"/>
                          </a:lnTo>
                          <a:cubicBezTo>
                            <a:pt x="40830" y="0"/>
                            <a:pt x="0" y="40830"/>
                            <a:pt x="0" y="91200"/>
                          </a:cubicBezTo>
                          <a:lnTo>
                            <a:pt x="0" y="364800"/>
                          </a:lnTo>
                          <a:cubicBezTo>
                            <a:pt x="0" y="415170"/>
                            <a:pt x="40830" y="456000"/>
                            <a:pt x="91200" y="456000"/>
                          </a:cubicBezTo>
                          <a:lnTo>
                            <a:pt x="820800" y="456000"/>
                          </a:lnTo>
                          <a:close/>
                        </a:path>
                      </a:pathLst>
                    </a:custGeom>
                    <a:solidFill>
                      <a:srgbClr val="00B0F0"/>
                    </a:solidFill>
                    <a:ln w="9525" cap="flat">
                      <a:solidFill>
                        <a:srgbClr val="C0C0C0"/>
                      </a:solidFill>
                      <a:prstDash val="solid"/>
                      <a:miter/>
                      <a:headEnd type="none" w="med" len="med"/>
                      <a:tailEnd type="none" w="med" len="med"/>
                    </a:ln>
                  </p:spPr>
                  <p:txBody>
                    <a:bodyPr lIns="36000" tIns="18000" rIns="36000" bIns="18000" anchor="ctr" anchorCtr="0">
                      <a:noAutofit/>
                    </a:bodyPr>
                    <a:lstStyle/>
                    <a:p>
                      <a:pPr marL="0" marR="0" lvl="0" indent="0" algn="ctr" rtl="0">
                        <a:spcBef>
                          <a:spcPts val="0"/>
                        </a:spcBef>
                        <a:buNone/>
                      </a:pPr>
                      <a:endParaRPr sz="760" b="0" i="0" u="none" strike="noStrike" cap="none" baseline="0">
                        <a:solidFill>
                          <a:srgbClr val="0C0C0C"/>
                        </a:solidFill>
                        <a:latin typeface="Arial"/>
                        <a:ea typeface="Arial"/>
                        <a:cs typeface="Arial"/>
                        <a:sym typeface="Arial"/>
                      </a:endParaRPr>
                    </a:p>
                  </p:txBody>
                </p:sp>
                <p:sp>
                  <p:nvSpPr>
                    <p:cNvPr id="234" name="Shape 234"/>
                    <p:cNvSpPr txBox="1"/>
                    <p:nvPr/>
                  </p:nvSpPr>
                  <p:spPr>
                    <a:xfrm>
                      <a:off x="2604819" y="3559982"/>
                      <a:ext cx="1874795" cy="1415772"/>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400" b="0" i="0" u="none" strike="noStrike" cap="none" baseline="0">
                          <a:solidFill>
                            <a:srgbClr val="000000"/>
                          </a:solidFill>
                          <a:latin typeface="Calibri"/>
                          <a:ea typeface="Calibri"/>
                          <a:cs typeface="Calibri"/>
                          <a:sym typeface="Calibri"/>
                        </a:rPr>
                        <a:t>jetsurge_griddat.ecf </a:t>
                      </a:r>
                      <a:r>
                        <a:rPr lang="en-US" sz="1400" b="1" i="0" u="sng" strike="noStrike" cap="none" baseline="0">
                          <a:solidFill>
                            <a:srgbClr val="000000"/>
                          </a:solidFill>
                          <a:latin typeface="Calibri"/>
                          <a:ea typeface="Calibri"/>
                          <a:cs typeface="Calibri"/>
                          <a:sym typeface="Calibri"/>
                        </a:rPr>
                        <a:t>waits</a:t>
                      </a:r>
                      <a:r>
                        <a:rPr lang="en-US" sz="1400" b="0" i="0" u="none" strike="noStrike" cap="none" baseline="0">
                          <a:solidFill>
                            <a:srgbClr val="000000"/>
                          </a:solidFill>
                          <a:latin typeface="Calibri"/>
                          <a:ea typeface="Calibri"/>
                          <a:cs typeface="Calibri"/>
                          <a:sym typeface="Calibri"/>
                        </a:rPr>
                        <a:t> for JETSURGE_PARSEDAT then runs JETSURGE_GRIDDAT</a:t>
                      </a:r>
                    </a:p>
                    <a:p>
                      <a:pPr marL="0" marR="0" lvl="0" indent="0" algn="ctr" rtl="0">
                        <a:spcBef>
                          <a:spcPts val="0"/>
                        </a:spcBef>
                        <a:buNone/>
                      </a:pPr>
                      <a:endParaRPr sz="1600" b="1" i="0" u="none" strike="noStrike" cap="none" baseline="0">
                        <a:solidFill>
                          <a:srgbClr val="000000"/>
                        </a:solidFill>
                        <a:latin typeface="Calibri"/>
                        <a:ea typeface="Calibri"/>
                        <a:cs typeface="Calibri"/>
                        <a:sym typeface="Calibri"/>
                      </a:endParaRPr>
                    </a:p>
                  </p:txBody>
                </p:sp>
                <p:sp>
                  <p:nvSpPr>
                    <p:cNvPr id="235" name="Shape 235"/>
                    <p:cNvSpPr/>
                    <p:nvPr/>
                  </p:nvSpPr>
                  <p:spPr>
                    <a:xfrm>
                      <a:off x="4939589" y="3646717"/>
                      <a:ext cx="1780029" cy="1056264"/>
                    </a:xfrm>
                    <a:custGeom>
                      <a:avLst/>
                      <a:gdLst/>
                      <a:ahLst/>
                      <a:cxnLst/>
                      <a:rect l="0" t="0" r="0" b="0"/>
                      <a:pathLst>
                        <a:path w="912000" h="456000" extrusionOk="0">
                          <a:moveTo>
                            <a:pt x="820800" y="456000"/>
                          </a:moveTo>
                          <a:cubicBezTo>
                            <a:pt x="871173" y="456000"/>
                            <a:pt x="912000" y="415170"/>
                            <a:pt x="912000" y="364800"/>
                          </a:cubicBezTo>
                          <a:lnTo>
                            <a:pt x="912000" y="91200"/>
                          </a:lnTo>
                          <a:cubicBezTo>
                            <a:pt x="912000" y="40830"/>
                            <a:pt x="871173" y="0"/>
                            <a:pt x="820800" y="0"/>
                          </a:cubicBezTo>
                          <a:lnTo>
                            <a:pt x="91200" y="0"/>
                          </a:lnTo>
                          <a:cubicBezTo>
                            <a:pt x="40830" y="0"/>
                            <a:pt x="0" y="40830"/>
                            <a:pt x="0" y="91200"/>
                          </a:cubicBezTo>
                          <a:lnTo>
                            <a:pt x="0" y="364800"/>
                          </a:lnTo>
                          <a:cubicBezTo>
                            <a:pt x="0" y="415170"/>
                            <a:pt x="40830" y="456000"/>
                            <a:pt x="91200" y="456000"/>
                          </a:cubicBezTo>
                          <a:lnTo>
                            <a:pt x="820800" y="456000"/>
                          </a:lnTo>
                          <a:close/>
                        </a:path>
                      </a:pathLst>
                    </a:custGeom>
                    <a:solidFill>
                      <a:srgbClr val="00B0F0"/>
                    </a:solidFill>
                    <a:ln w="9525" cap="flat">
                      <a:solidFill>
                        <a:srgbClr val="C0C0C0"/>
                      </a:solidFill>
                      <a:prstDash val="solid"/>
                      <a:miter/>
                      <a:headEnd type="none" w="med" len="med"/>
                      <a:tailEnd type="none" w="med" len="med"/>
                    </a:ln>
                  </p:spPr>
                  <p:txBody>
                    <a:bodyPr lIns="36000" tIns="18000" rIns="36000" bIns="18000" anchor="ctr" anchorCtr="0">
                      <a:noAutofit/>
                    </a:bodyPr>
                    <a:lstStyle/>
                    <a:p>
                      <a:pPr marL="0" marR="0" lvl="0" indent="0" algn="ctr" rtl="0">
                        <a:spcBef>
                          <a:spcPts val="0"/>
                        </a:spcBef>
                        <a:buNone/>
                      </a:pPr>
                      <a:endParaRPr sz="760" b="0" i="0" u="none" strike="noStrike" cap="none" baseline="0">
                        <a:solidFill>
                          <a:srgbClr val="0C0C0C"/>
                        </a:solidFill>
                        <a:latin typeface="Arial"/>
                        <a:ea typeface="Arial"/>
                        <a:cs typeface="Arial"/>
                        <a:sym typeface="Arial"/>
                      </a:endParaRPr>
                    </a:p>
                  </p:txBody>
                </p:sp>
                <p:sp>
                  <p:nvSpPr>
                    <p:cNvPr id="236" name="Shape 236"/>
                    <p:cNvSpPr txBox="1"/>
                    <p:nvPr/>
                  </p:nvSpPr>
                  <p:spPr>
                    <a:xfrm>
                      <a:off x="4946535" y="3609630"/>
                      <a:ext cx="1773083" cy="1169551"/>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400" b="0" i="0" u="none" strike="noStrike" cap="none" baseline="0">
                          <a:solidFill>
                            <a:srgbClr val="000000"/>
                          </a:solidFill>
                          <a:latin typeface="Calibri"/>
                          <a:ea typeface="Calibri"/>
                          <a:cs typeface="Calibri"/>
                          <a:sym typeface="Calibri"/>
                        </a:rPr>
                        <a:t>jetsurge_combdat.ecf </a:t>
                      </a:r>
                      <a:r>
                        <a:rPr lang="en-US" sz="1400" b="1" i="0" u="sng" strike="noStrike" cap="none" baseline="0">
                          <a:solidFill>
                            <a:srgbClr val="000000"/>
                          </a:solidFill>
                          <a:latin typeface="Calibri"/>
                          <a:ea typeface="Calibri"/>
                          <a:cs typeface="Calibri"/>
                          <a:sym typeface="Calibri"/>
                        </a:rPr>
                        <a:t>waits</a:t>
                      </a:r>
                      <a:r>
                        <a:rPr lang="en-US" sz="1400" b="0" i="0" u="none" strike="noStrike" cap="none" baseline="0">
                          <a:solidFill>
                            <a:srgbClr val="000000"/>
                          </a:solidFill>
                          <a:latin typeface="Calibri"/>
                          <a:ea typeface="Calibri"/>
                          <a:cs typeface="Calibri"/>
                          <a:sym typeface="Calibri"/>
                        </a:rPr>
                        <a:t> for JETSURGE_GRIDDAT then runs JETSURGE_COMBDAT</a:t>
                      </a:r>
                    </a:p>
                  </p:txBody>
                </p:sp>
                <p:sp>
                  <p:nvSpPr>
                    <p:cNvPr id="237" name="Shape 237"/>
                    <p:cNvSpPr/>
                    <p:nvPr/>
                  </p:nvSpPr>
                  <p:spPr>
                    <a:xfrm>
                      <a:off x="7391400" y="5252932"/>
                      <a:ext cx="928420" cy="669249"/>
                    </a:xfrm>
                    <a:prstGeom prst="rect">
                      <a:avLst/>
                    </a:prstGeom>
                    <a:gradFill>
                      <a:gsLst>
                        <a:gs pos="0">
                          <a:srgbClr val="008000"/>
                        </a:gs>
                        <a:gs pos="22000">
                          <a:srgbClr val="008000"/>
                        </a:gs>
                        <a:gs pos="77000">
                          <a:srgbClr val="4FF600"/>
                        </a:gs>
                        <a:gs pos="100000">
                          <a:srgbClr val="00B300"/>
                        </a:gs>
                      </a:gsLst>
                      <a:lin ang="13499999" scaled="0"/>
                    </a:gradFill>
                    <a:ln w="12700" cap="flat">
                      <a:solidFill>
                        <a:srgbClr val="008000"/>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rgbClr val="FFFFFF"/>
                        </a:solidFill>
                        <a:latin typeface="Calibri"/>
                        <a:ea typeface="Calibri"/>
                        <a:cs typeface="Calibri"/>
                        <a:sym typeface="Calibri"/>
                      </a:endParaRPr>
                    </a:p>
                  </p:txBody>
                </p:sp>
                <p:sp>
                  <p:nvSpPr>
                    <p:cNvPr id="238" name="Shape 238"/>
                    <p:cNvSpPr txBox="1"/>
                    <p:nvPr/>
                  </p:nvSpPr>
                  <p:spPr>
                    <a:xfrm>
                      <a:off x="7392720" y="5339198"/>
                      <a:ext cx="927100" cy="523219"/>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400" b="0" i="0" u="none" strike="noStrike" cap="none" baseline="0">
                          <a:solidFill>
                            <a:srgbClr val="000000"/>
                          </a:solidFill>
                          <a:latin typeface="Calibri"/>
                          <a:ea typeface="Calibri"/>
                          <a:cs typeface="Calibri"/>
                          <a:sym typeface="Calibri"/>
                        </a:rPr>
                        <a:t>Output SHEF</a:t>
                      </a:r>
                    </a:p>
                  </p:txBody>
                </p:sp>
              </p:grpSp>
            </p:grpSp>
            <p:sp>
              <p:nvSpPr>
                <p:cNvPr id="239" name="Shape 239"/>
                <p:cNvSpPr/>
                <p:nvPr/>
              </p:nvSpPr>
              <p:spPr>
                <a:xfrm rot="3400649">
                  <a:off x="4527226" y="3006228"/>
                  <a:ext cx="755384" cy="438323"/>
                </a:xfrm>
                <a:prstGeom prst="rightArrow">
                  <a:avLst>
                    <a:gd name="adj1" fmla="val 25046"/>
                    <a:gd name="adj2" fmla="val 45824"/>
                  </a:avLst>
                </a:prstGeom>
                <a:gradFill>
                  <a:gsLst>
                    <a:gs pos="0">
                      <a:srgbClr val="BFBFBF"/>
                    </a:gs>
                    <a:gs pos="100000">
                      <a:srgbClr val="7F7F7F"/>
                    </a:gs>
                  </a:gsLst>
                  <a:lin ang="5400000" scaled="0"/>
                </a:gradFill>
                <a:ln w="9525" cap="flat">
                  <a:solidFill>
                    <a:srgbClr val="595959"/>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rgbClr val="FFFFFF"/>
                    </a:solidFill>
                    <a:latin typeface="Calibri"/>
                    <a:ea typeface="Calibri"/>
                    <a:cs typeface="Calibri"/>
                    <a:sym typeface="Calibri"/>
                  </a:endParaRPr>
                </a:p>
              </p:txBody>
            </p:sp>
            <p:sp>
              <p:nvSpPr>
                <p:cNvPr id="240" name="Shape 240"/>
                <p:cNvSpPr/>
                <p:nvPr/>
              </p:nvSpPr>
              <p:spPr>
                <a:xfrm rot="7368236">
                  <a:off x="1765971" y="3006665"/>
                  <a:ext cx="826398" cy="438323"/>
                </a:xfrm>
                <a:prstGeom prst="rightArrow">
                  <a:avLst>
                    <a:gd name="adj1" fmla="val 25046"/>
                    <a:gd name="adj2" fmla="val 45824"/>
                  </a:avLst>
                </a:prstGeom>
                <a:gradFill>
                  <a:gsLst>
                    <a:gs pos="0">
                      <a:srgbClr val="BFBFBF"/>
                    </a:gs>
                    <a:gs pos="100000">
                      <a:srgbClr val="7F7F7F"/>
                    </a:gs>
                  </a:gsLst>
                  <a:lin ang="5400000" scaled="0"/>
                </a:gradFill>
                <a:ln w="9525" cap="flat">
                  <a:solidFill>
                    <a:srgbClr val="595959"/>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rgbClr val="FFFFFF"/>
                    </a:solidFill>
                    <a:latin typeface="Calibri"/>
                    <a:ea typeface="Calibri"/>
                    <a:cs typeface="Calibri"/>
                    <a:sym typeface="Calibri"/>
                  </a:endParaRPr>
                </a:p>
              </p:txBody>
            </p:sp>
          </p:grpSp>
        </p:grpSp>
        <p:sp>
          <p:nvSpPr>
            <p:cNvPr id="241" name="Shape 241"/>
            <p:cNvSpPr/>
            <p:nvPr/>
          </p:nvSpPr>
          <p:spPr>
            <a:xfrm rot="5400000">
              <a:off x="3373268" y="2341731"/>
              <a:ext cx="228600" cy="117134"/>
            </a:xfrm>
            <a:prstGeom prst="rightArrow">
              <a:avLst>
                <a:gd name="adj1" fmla="val 25046"/>
                <a:gd name="adj2" fmla="val 45824"/>
              </a:avLst>
            </a:prstGeom>
            <a:gradFill>
              <a:gsLst>
                <a:gs pos="0">
                  <a:srgbClr val="BFBFBF"/>
                </a:gs>
                <a:gs pos="100000">
                  <a:srgbClr val="7F7F7F"/>
                </a:gs>
              </a:gsLst>
              <a:lin ang="5400000" scaled="0"/>
            </a:gradFill>
            <a:ln w="9525" cap="flat">
              <a:solidFill>
                <a:srgbClr val="595959"/>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rgbClr val="FFFFFF"/>
                </a:solidFill>
                <a:latin typeface="Calibri"/>
                <a:ea typeface="Calibri"/>
                <a:cs typeface="Calibri"/>
                <a:sym typeface="Calibri"/>
              </a:endParaRPr>
            </a:p>
          </p:txBody>
        </p:sp>
        <p:sp>
          <p:nvSpPr>
            <p:cNvPr id="242" name="Shape 242"/>
            <p:cNvSpPr/>
            <p:nvPr/>
          </p:nvSpPr>
          <p:spPr>
            <a:xfrm>
              <a:off x="457200" y="5090123"/>
              <a:ext cx="1793050" cy="1082076"/>
            </a:xfrm>
            <a:custGeom>
              <a:avLst/>
              <a:gdLst/>
              <a:ahLst/>
              <a:cxnLst/>
              <a:rect l="0" t="0" r="0" b="0"/>
              <a:pathLst>
                <a:path w="912000" h="456000" extrusionOk="0">
                  <a:moveTo>
                    <a:pt x="820800" y="456000"/>
                  </a:moveTo>
                  <a:cubicBezTo>
                    <a:pt x="871173" y="456000"/>
                    <a:pt x="912000" y="415170"/>
                    <a:pt x="912000" y="364800"/>
                  </a:cubicBezTo>
                  <a:lnTo>
                    <a:pt x="912000" y="91200"/>
                  </a:lnTo>
                  <a:cubicBezTo>
                    <a:pt x="912000" y="40830"/>
                    <a:pt x="871173" y="0"/>
                    <a:pt x="820800" y="0"/>
                  </a:cubicBezTo>
                  <a:lnTo>
                    <a:pt x="91200" y="0"/>
                  </a:lnTo>
                  <a:cubicBezTo>
                    <a:pt x="40830" y="0"/>
                    <a:pt x="0" y="40830"/>
                    <a:pt x="0" y="91200"/>
                  </a:cubicBezTo>
                  <a:lnTo>
                    <a:pt x="0" y="364800"/>
                  </a:lnTo>
                  <a:cubicBezTo>
                    <a:pt x="0" y="415170"/>
                    <a:pt x="40830" y="456000"/>
                    <a:pt x="91200" y="456000"/>
                  </a:cubicBezTo>
                  <a:lnTo>
                    <a:pt x="820800" y="456000"/>
                  </a:lnTo>
                  <a:close/>
                </a:path>
              </a:pathLst>
            </a:custGeom>
            <a:solidFill>
              <a:srgbClr val="00B0F0"/>
            </a:solidFill>
            <a:ln w="9525" cap="flat">
              <a:solidFill>
                <a:srgbClr val="C0C0C0"/>
              </a:solidFill>
              <a:prstDash val="solid"/>
              <a:miter/>
              <a:headEnd type="none" w="med" len="med"/>
              <a:tailEnd type="none" w="med" len="med"/>
            </a:ln>
          </p:spPr>
          <p:txBody>
            <a:bodyPr lIns="36000" tIns="18000" rIns="36000" bIns="18000" anchor="ctr" anchorCtr="0">
              <a:noAutofit/>
            </a:bodyPr>
            <a:lstStyle/>
            <a:p>
              <a:pPr marL="0" marR="0" lvl="0" indent="0" algn="ctr" rtl="0">
                <a:spcBef>
                  <a:spcPts val="0"/>
                </a:spcBef>
                <a:buNone/>
              </a:pPr>
              <a:endParaRPr sz="760" b="0" i="0" u="none" strike="noStrike" cap="none" baseline="0">
                <a:solidFill>
                  <a:srgbClr val="0C0C0C"/>
                </a:solidFill>
                <a:latin typeface="Arial"/>
                <a:ea typeface="Arial"/>
                <a:cs typeface="Arial"/>
                <a:sym typeface="Arial"/>
              </a:endParaRPr>
            </a:p>
          </p:txBody>
        </p:sp>
        <p:sp>
          <p:nvSpPr>
            <p:cNvPr id="243" name="Shape 243"/>
            <p:cNvSpPr txBox="1"/>
            <p:nvPr/>
          </p:nvSpPr>
          <p:spPr>
            <a:xfrm>
              <a:off x="434208" y="5029200"/>
              <a:ext cx="1851791" cy="738664"/>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400" b="0" i="0" u="none" strike="noStrike" cap="none" baseline="0">
                  <a:solidFill>
                    <a:srgbClr val="000000"/>
                  </a:solidFill>
                  <a:latin typeface="Calibri"/>
                  <a:ea typeface="Calibri"/>
                  <a:cs typeface="Calibri"/>
                  <a:sym typeface="Calibri"/>
                </a:rPr>
                <a:t>Runs exetsurge_parsedat.sh.ecf  to debufr obs</a:t>
              </a:r>
            </a:p>
          </p:txBody>
        </p:sp>
        <p:sp>
          <p:nvSpPr>
            <p:cNvPr id="244" name="Shape 244"/>
            <p:cNvSpPr/>
            <p:nvPr/>
          </p:nvSpPr>
          <p:spPr>
            <a:xfrm>
              <a:off x="2590800" y="5090123"/>
              <a:ext cx="1793050" cy="1082076"/>
            </a:xfrm>
            <a:custGeom>
              <a:avLst/>
              <a:gdLst/>
              <a:ahLst/>
              <a:cxnLst/>
              <a:rect l="0" t="0" r="0" b="0"/>
              <a:pathLst>
                <a:path w="912000" h="456000" extrusionOk="0">
                  <a:moveTo>
                    <a:pt x="820800" y="456000"/>
                  </a:moveTo>
                  <a:cubicBezTo>
                    <a:pt x="871173" y="456000"/>
                    <a:pt x="912000" y="415170"/>
                    <a:pt x="912000" y="364800"/>
                  </a:cubicBezTo>
                  <a:lnTo>
                    <a:pt x="912000" y="91200"/>
                  </a:lnTo>
                  <a:cubicBezTo>
                    <a:pt x="912000" y="40830"/>
                    <a:pt x="871173" y="0"/>
                    <a:pt x="820800" y="0"/>
                  </a:cubicBezTo>
                  <a:lnTo>
                    <a:pt x="91200" y="0"/>
                  </a:lnTo>
                  <a:cubicBezTo>
                    <a:pt x="40830" y="0"/>
                    <a:pt x="0" y="40830"/>
                    <a:pt x="0" y="91200"/>
                  </a:cubicBezTo>
                  <a:lnTo>
                    <a:pt x="0" y="364800"/>
                  </a:lnTo>
                  <a:cubicBezTo>
                    <a:pt x="0" y="415170"/>
                    <a:pt x="40830" y="456000"/>
                    <a:pt x="91200" y="456000"/>
                  </a:cubicBezTo>
                  <a:lnTo>
                    <a:pt x="820800" y="456000"/>
                  </a:lnTo>
                  <a:close/>
                </a:path>
              </a:pathLst>
            </a:custGeom>
            <a:solidFill>
              <a:srgbClr val="00B0F0"/>
            </a:solidFill>
            <a:ln w="9525" cap="flat">
              <a:solidFill>
                <a:srgbClr val="C0C0C0"/>
              </a:solidFill>
              <a:prstDash val="solid"/>
              <a:miter/>
              <a:headEnd type="none" w="med" len="med"/>
              <a:tailEnd type="none" w="med" len="med"/>
            </a:ln>
          </p:spPr>
          <p:txBody>
            <a:bodyPr lIns="36000" tIns="18000" rIns="36000" bIns="18000" anchor="ctr" anchorCtr="0">
              <a:noAutofit/>
            </a:bodyPr>
            <a:lstStyle/>
            <a:p>
              <a:pPr marL="0" marR="0" lvl="0" indent="0" algn="ctr" rtl="0">
                <a:spcBef>
                  <a:spcPts val="0"/>
                </a:spcBef>
                <a:buNone/>
              </a:pPr>
              <a:endParaRPr sz="760" b="0" i="0" u="none" strike="noStrike" cap="none" baseline="0">
                <a:solidFill>
                  <a:srgbClr val="0C0C0C"/>
                </a:solidFill>
                <a:latin typeface="Arial"/>
                <a:ea typeface="Arial"/>
                <a:cs typeface="Arial"/>
                <a:sym typeface="Arial"/>
              </a:endParaRPr>
            </a:p>
          </p:txBody>
        </p:sp>
        <p:sp>
          <p:nvSpPr>
            <p:cNvPr id="245" name="Shape 245"/>
            <p:cNvSpPr txBox="1"/>
            <p:nvPr/>
          </p:nvSpPr>
          <p:spPr>
            <a:xfrm>
              <a:off x="2567808" y="5029200"/>
              <a:ext cx="1851791" cy="1169551"/>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400" b="0" i="0" u="none" strike="noStrike" cap="none" baseline="0">
                  <a:solidFill>
                    <a:srgbClr val="000000"/>
                  </a:solidFill>
                  <a:latin typeface="Calibri"/>
                  <a:ea typeface="Calibri"/>
                  <a:cs typeface="Calibri"/>
                  <a:sym typeface="Calibri"/>
                </a:rPr>
                <a:t>Runs exetsurge_griddat.sh.ecf to predict tide and grid surge, tide, and obs</a:t>
              </a:r>
            </a:p>
          </p:txBody>
        </p:sp>
        <p:sp>
          <p:nvSpPr>
            <p:cNvPr id="246" name="Shape 246"/>
            <p:cNvSpPr/>
            <p:nvPr/>
          </p:nvSpPr>
          <p:spPr>
            <a:xfrm>
              <a:off x="4876800" y="5090123"/>
              <a:ext cx="1793050" cy="1082076"/>
            </a:xfrm>
            <a:custGeom>
              <a:avLst/>
              <a:gdLst/>
              <a:ahLst/>
              <a:cxnLst/>
              <a:rect l="0" t="0" r="0" b="0"/>
              <a:pathLst>
                <a:path w="912000" h="456000" extrusionOk="0">
                  <a:moveTo>
                    <a:pt x="820800" y="456000"/>
                  </a:moveTo>
                  <a:cubicBezTo>
                    <a:pt x="871173" y="456000"/>
                    <a:pt x="912000" y="415170"/>
                    <a:pt x="912000" y="364800"/>
                  </a:cubicBezTo>
                  <a:lnTo>
                    <a:pt x="912000" y="91200"/>
                  </a:lnTo>
                  <a:cubicBezTo>
                    <a:pt x="912000" y="40830"/>
                    <a:pt x="871173" y="0"/>
                    <a:pt x="820800" y="0"/>
                  </a:cubicBezTo>
                  <a:lnTo>
                    <a:pt x="91200" y="0"/>
                  </a:lnTo>
                  <a:cubicBezTo>
                    <a:pt x="40830" y="0"/>
                    <a:pt x="0" y="40830"/>
                    <a:pt x="0" y="91200"/>
                  </a:cubicBezTo>
                  <a:lnTo>
                    <a:pt x="0" y="364800"/>
                  </a:lnTo>
                  <a:cubicBezTo>
                    <a:pt x="0" y="415170"/>
                    <a:pt x="40830" y="456000"/>
                    <a:pt x="91200" y="456000"/>
                  </a:cubicBezTo>
                  <a:lnTo>
                    <a:pt x="820800" y="456000"/>
                  </a:lnTo>
                  <a:close/>
                </a:path>
              </a:pathLst>
            </a:custGeom>
            <a:solidFill>
              <a:srgbClr val="00B0F0"/>
            </a:solidFill>
            <a:ln w="9525" cap="flat">
              <a:solidFill>
                <a:srgbClr val="C0C0C0"/>
              </a:solidFill>
              <a:prstDash val="solid"/>
              <a:miter/>
              <a:headEnd type="none" w="med" len="med"/>
              <a:tailEnd type="none" w="med" len="med"/>
            </a:ln>
          </p:spPr>
          <p:txBody>
            <a:bodyPr lIns="36000" tIns="18000" rIns="36000" bIns="18000" anchor="ctr" anchorCtr="0">
              <a:noAutofit/>
            </a:bodyPr>
            <a:lstStyle/>
            <a:p>
              <a:pPr marL="0" marR="0" lvl="0" indent="0" algn="ctr" rtl="0">
                <a:spcBef>
                  <a:spcPts val="0"/>
                </a:spcBef>
                <a:buNone/>
              </a:pPr>
              <a:endParaRPr sz="760" b="0" i="0" u="none" strike="noStrike" cap="none" baseline="0">
                <a:solidFill>
                  <a:srgbClr val="0C0C0C"/>
                </a:solidFill>
                <a:latin typeface="Arial"/>
                <a:ea typeface="Arial"/>
                <a:cs typeface="Arial"/>
                <a:sym typeface="Arial"/>
              </a:endParaRPr>
            </a:p>
          </p:txBody>
        </p:sp>
        <p:sp>
          <p:nvSpPr>
            <p:cNvPr id="247" name="Shape 247"/>
            <p:cNvSpPr txBox="1"/>
            <p:nvPr/>
          </p:nvSpPr>
          <p:spPr>
            <a:xfrm>
              <a:off x="4853808" y="5029200"/>
              <a:ext cx="1851791" cy="1169551"/>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100" b="0" i="0" u="none" strike="noStrike" cap="none" baseline="0">
                  <a:solidFill>
                    <a:srgbClr val="000000"/>
                  </a:solidFill>
                  <a:latin typeface="Calibri"/>
                  <a:ea typeface="Calibri"/>
                  <a:cs typeface="Calibri"/>
                  <a:sym typeface="Calibri"/>
                </a:rPr>
                <a:t>Runs exetsurge_combdat.sh.ecf to </a:t>
              </a:r>
              <a:r>
                <a:rPr lang="en-US" sz="1100">
                  <a:latin typeface="Calibri"/>
                  <a:ea typeface="Calibri"/>
                  <a:cs typeface="Calibri"/>
                  <a:sym typeface="Calibri"/>
                </a:rPr>
                <a:t>calculate </a:t>
              </a:r>
              <a:r>
                <a:rPr lang="en-US" sz="1100" b="0" i="0" u="none" strike="noStrike" cap="none" baseline="0">
                  <a:solidFill>
                    <a:srgbClr val="000000"/>
                  </a:solidFill>
                  <a:latin typeface="Calibri"/>
                  <a:ea typeface="Calibri"/>
                  <a:cs typeface="Calibri"/>
                  <a:sym typeface="Calibri"/>
                </a:rPr>
                <a:t>anomaly</a:t>
              </a:r>
              <a:r>
                <a:rPr lang="en-US" sz="1100">
                  <a:latin typeface="Calibri"/>
                  <a:ea typeface="Calibri"/>
                  <a:cs typeface="Calibri"/>
                  <a:sym typeface="Calibri"/>
                </a:rPr>
                <a:t>, compute bias-corrected total water level and SHEF-encode the result</a:t>
              </a:r>
            </a:p>
          </p:txBody>
        </p:sp>
        <p:sp>
          <p:nvSpPr>
            <p:cNvPr id="248" name="Shape 248"/>
            <p:cNvSpPr/>
            <p:nvPr/>
          </p:nvSpPr>
          <p:spPr>
            <a:xfrm rot="5400000">
              <a:off x="3353544" y="4723656"/>
              <a:ext cx="227112" cy="380998"/>
            </a:xfrm>
            <a:prstGeom prst="rightArrow">
              <a:avLst>
                <a:gd name="adj1" fmla="val 25046"/>
                <a:gd name="adj2" fmla="val 45824"/>
              </a:avLst>
            </a:prstGeom>
            <a:gradFill>
              <a:gsLst>
                <a:gs pos="0">
                  <a:srgbClr val="BFBFBF"/>
                </a:gs>
                <a:gs pos="100000">
                  <a:srgbClr val="7F7F7F"/>
                </a:gs>
              </a:gsLst>
              <a:lin ang="5400000" scaled="0"/>
            </a:gradFill>
            <a:ln w="9525" cap="flat">
              <a:solidFill>
                <a:srgbClr val="595959"/>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rgbClr val="FFFFFF"/>
                </a:solidFill>
                <a:latin typeface="Calibri"/>
                <a:ea typeface="Calibri"/>
                <a:cs typeface="Calibri"/>
                <a:sym typeface="Calibri"/>
              </a:endParaRPr>
            </a:p>
          </p:txBody>
        </p:sp>
        <p:sp>
          <p:nvSpPr>
            <p:cNvPr id="249" name="Shape 249"/>
            <p:cNvSpPr/>
            <p:nvPr/>
          </p:nvSpPr>
          <p:spPr>
            <a:xfrm rot="5400000">
              <a:off x="1296144" y="4723656"/>
              <a:ext cx="227112" cy="380998"/>
            </a:xfrm>
            <a:prstGeom prst="rightArrow">
              <a:avLst>
                <a:gd name="adj1" fmla="val 25046"/>
                <a:gd name="adj2" fmla="val 45824"/>
              </a:avLst>
            </a:prstGeom>
            <a:gradFill>
              <a:gsLst>
                <a:gs pos="0">
                  <a:srgbClr val="BFBFBF"/>
                </a:gs>
                <a:gs pos="100000">
                  <a:srgbClr val="7F7F7F"/>
                </a:gs>
              </a:gsLst>
              <a:lin ang="5400000" scaled="0"/>
            </a:gradFill>
            <a:ln w="9525" cap="flat">
              <a:solidFill>
                <a:srgbClr val="595959"/>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rgbClr val="FFFFFF"/>
                </a:solidFill>
                <a:latin typeface="Calibri"/>
                <a:ea typeface="Calibri"/>
                <a:cs typeface="Calibri"/>
                <a:sym typeface="Calibri"/>
              </a:endParaRPr>
            </a:p>
          </p:txBody>
        </p:sp>
        <p:sp>
          <p:nvSpPr>
            <p:cNvPr id="250" name="Shape 250"/>
            <p:cNvSpPr/>
            <p:nvPr/>
          </p:nvSpPr>
          <p:spPr>
            <a:xfrm rot="5400000">
              <a:off x="5639544" y="4723656"/>
              <a:ext cx="227112" cy="380998"/>
            </a:xfrm>
            <a:prstGeom prst="rightArrow">
              <a:avLst>
                <a:gd name="adj1" fmla="val 25046"/>
                <a:gd name="adj2" fmla="val 45824"/>
              </a:avLst>
            </a:prstGeom>
            <a:gradFill>
              <a:gsLst>
                <a:gs pos="0">
                  <a:srgbClr val="BFBFBF"/>
                </a:gs>
                <a:gs pos="100000">
                  <a:srgbClr val="7F7F7F"/>
                </a:gs>
              </a:gsLst>
              <a:lin ang="5400000" scaled="0"/>
            </a:gradFill>
            <a:ln w="9525" cap="flat">
              <a:solidFill>
                <a:srgbClr val="595959"/>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rgbClr val="FFFFFF"/>
                </a:solidFill>
                <a:latin typeface="Calibri"/>
                <a:ea typeface="Calibri"/>
                <a:cs typeface="Calibri"/>
                <a:sym typeface="Calibri"/>
              </a:endParaRPr>
            </a:p>
          </p:txBody>
        </p:sp>
      </p:grpSp>
    </p:spTree>
  </p:cSld>
  <p:clrMapOvr>
    <a:masterClrMapping/>
  </p:clrMapOvr>
  <p:transition spd="slow">
    <p:cut/>
  </p:transition>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2398</Words>
  <Application>Microsoft Office PowerPoint</Application>
  <PresentationFormat>On-screen Show (4:3)</PresentationFormat>
  <Paragraphs>374</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Default Design</vt:lpstr>
      <vt:lpstr>Extra-Tropical Storm Surge (ETSS) Model and Post Processing V 2.0</vt:lpstr>
      <vt:lpstr>Outline</vt:lpstr>
      <vt:lpstr>What is ETSS?</vt:lpstr>
      <vt:lpstr>What is SHEF?</vt:lpstr>
      <vt:lpstr>Why are We Doing This?</vt:lpstr>
      <vt:lpstr>PowerPoint Presentation</vt:lpstr>
      <vt:lpstr>PowerPoint Presentation</vt:lpstr>
      <vt:lpstr>PowerPoint Presentation</vt:lpstr>
      <vt:lpstr>PowerPoint Presentation</vt:lpstr>
      <vt:lpstr>Testing</vt:lpstr>
      <vt:lpstr>Resources</vt:lpstr>
      <vt:lpstr>Dissemination</vt:lpstr>
      <vt:lpstr>Repository</vt:lpstr>
      <vt:lpstr>Questions for the SPA</vt:lpstr>
      <vt:lpstr>Architecture ETSS1.5</vt:lpstr>
      <vt:lpstr>Architecture ETSS2.0</vt:lpstr>
      <vt:lpstr>Architecture ETSS1.5</vt:lpstr>
      <vt:lpstr>Architecture ETSS2.0</vt:lpstr>
      <vt:lpstr>Architecture ETSS1.5</vt:lpstr>
      <vt:lpstr>Architecture ETSS2.0</vt:lpstr>
      <vt:lpstr>Architecture Post.ETSurge2.0</vt:lpstr>
      <vt:lpstr>Architecture Post.ETSurge2.0</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Extra-Tropical Storm Surge (ETSS) Model and Post Processing V 2.0</dc:title>
  <cp:lastModifiedBy>Huiqing Liu</cp:lastModifiedBy>
  <cp:revision>1</cp:revision>
  <dcterms:modified xsi:type="dcterms:W3CDTF">2014-12-15T12:45:41Z</dcterms:modified>
</cp:coreProperties>
</file>