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06" r:id="rId3"/>
    <p:sldId id="376" r:id="rId4"/>
    <p:sldId id="436" r:id="rId5"/>
    <p:sldId id="378" r:id="rId6"/>
    <p:sldId id="437" r:id="rId7"/>
    <p:sldId id="407" r:id="rId8"/>
    <p:sldId id="434" r:id="rId9"/>
    <p:sldId id="408" r:id="rId10"/>
    <p:sldId id="435" r:id="rId11"/>
    <p:sldId id="417" r:id="rId12"/>
    <p:sldId id="429" r:id="rId13"/>
    <p:sldId id="423" r:id="rId14"/>
    <p:sldId id="430" r:id="rId15"/>
    <p:sldId id="431" r:id="rId16"/>
    <p:sldId id="432" r:id="rId17"/>
    <p:sldId id="433" r:id="rId18"/>
    <p:sldId id="424" r:id="rId19"/>
    <p:sldId id="42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C0C0"/>
    <a:srgbClr val="FFCC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>
        <p:scale>
          <a:sx n="113" d="100"/>
          <a:sy n="113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63A911-F7BF-41A6-8DCA-4EB6E38F1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4927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4" tIns="46571" rIns="93144" bIns="46571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882171-5F11-4E4B-8492-15A86822FB6D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1804"/>
            <a:ext cx="2971800" cy="4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06" tIns="46552" rIns="93106" bIns="46552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2ADC68-7F51-4CE4-8724-894AE09CFA55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06" tIns="46552" rIns="93106" bIns="46552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5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2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6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6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1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5" descr="NOA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WSFO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781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9"/>
          <p:cNvSpPr>
            <a:spLocks noChangeShapeType="1"/>
          </p:cNvSpPr>
          <p:nvPr userDrawn="1"/>
        </p:nvSpPr>
        <p:spPr bwMode="auto">
          <a:xfrm>
            <a:off x="228600" y="1066800"/>
            <a:ext cx="86106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7A02F1E-63DC-4378-927C-04A0ABC7BE30}" type="slidenum">
              <a:rPr lang="en-US" altLang="en-US" sz="1400" smtClean="0">
                <a:latin typeface="Arial Black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400" smtClean="0"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e3.nws.noaa.gov/projects/p-surge/repository" TargetMode="External"/><Relationship Id="rId2" Type="http://schemas.openxmlformats.org/officeDocument/2006/relationships/hyperlink" Target="https://collaborate3.nws.noaa.gov/svn/p-sur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798" y="914400"/>
            <a:ext cx="7772400" cy="1470025"/>
          </a:xfrm>
        </p:spPr>
        <p:txBody>
          <a:bodyPr/>
          <a:lstStyle/>
          <a:p>
            <a:r>
              <a:rPr lang="en-US" altLang="en-US" sz="3600" dirty="0" smtClean="0"/>
              <a:t>Extra-Tropical Storm Surge</a:t>
            </a:r>
            <a:br>
              <a:rPr lang="en-US" altLang="en-US" sz="3600" dirty="0" smtClean="0"/>
            </a:br>
            <a:r>
              <a:rPr lang="en-US" altLang="en-US" sz="3600" dirty="0" smtClean="0"/>
              <a:t>(ETSS 1.5)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89000" y="2286000"/>
            <a:ext cx="7543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Pre-Implementation Briefing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May 22, </a:t>
            </a:r>
            <a:r>
              <a:rPr lang="en-US" altLang="en-US" sz="2400" dirty="0" smtClean="0"/>
              <a:t>2014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/>
              <a:t>Huiqing</a:t>
            </a:r>
            <a:r>
              <a:rPr lang="en-US" altLang="en-US" sz="2400" dirty="0" smtClean="0"/>
              <a:t> Liu and Arthur Taylor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MDL/NWS/NOAA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14340" name="Picture 5" descr="N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WSF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781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56179"/>
            <a:ext cx="2192340" cy="209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Architecture ETSS</a:t>
            </a:r>
            <a:r>
              <a:rPr lang="en-US" altLang="en-US" dirty="0" smtClean="0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Step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3: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scripts/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exgfs_stormsurge.sh.ecf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“run 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ETSS1.5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model step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”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a) Call ush/gfs_stormsurge_poe.sh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assign 1 CPU to run extra-tropical storm surge </a:t>
            </a:r>
          </a:p>
          <a:p>
            <a:pPr marL="0" indent="0">
              <a:buFontTx/>
              <a:buNone/>
              <a:defRPr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model in Gulf of Mexico basin and the other 1 CPU to run in other 5 basins.</a:t>
            </a: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*) Bi-linear interpolate Atmospheric forcing fields (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surface pressure, and U and V 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wind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vector fields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GFS 0.5 degree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grids to SLOSH extra-tropical basin 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grids</a:t>
            </a:r>
          </a:p>
          <a:p>
            <a:pPr marL="0" indent="0">
              <a:buFontTx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*) Generate surge archive files: 1)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sshistory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cyc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(station output)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2)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ssgrid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cyc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(whole domain)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Architecture ETSS1.0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Step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4: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scripts/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exgfs_stormsurge.sh.ecf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“post processing output data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step”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a) Run program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mdl_mdlsurge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to extract storm surge output at stations     </a:t>
            </a:r>
          </a:p>
          <a:p>
            <a:pPr marL="0" indent="0">
              <a:buFontTx/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sshistory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cyc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to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AFOS format output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mdlsurge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bsn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b) Run program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mdl_gridmerge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to merge grids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=&gt; 3 Alaska area basins (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a,ssgrid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}z and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}k) are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merged to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GRIB-2 NDFD Alaska grids: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6 km NDFD Alaska grids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mdlsurgegrid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ala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  * need mask file: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parm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mdl_etalaska.bin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(6 km resolution)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=&gt; 3 CONUS area basins (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e,ssgrid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}g and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}w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) are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    merged to GRIB-2 NDFD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CONUS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grids: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  5 km NDFD CONUS grids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mdlsurgegrid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}con 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* need mask file: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parm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mdl_etconus.bin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(5 km resolution)</a:t>
            </a:r>
          </a:p>
          <a:p>
            <a:pPr marL="0" indent="0"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c) Run program tocgrib2 to add WMO headers to GRIB-2 files</a:t>
            </a:r>
          </a:p>
          <a:p>
            <a:pPr marL="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  *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mdlsurgegrid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}${area}===&gt;grib2.mdlsurgegrid.${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}${area}</a:t>
            </a: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 marL="0" indent="0">
              <a:buFontTx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Architecture ETSS</a:t>
            </a:r>
            <a:r>
              <a:rPr lang="en-US" altLang="en-US" dirty="0" smtClean="0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Step 4: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scripts/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exgfs_stormsurge.sh.ecf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“post processing output data step”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a) Run program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mdl_mdlsurge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to extract storm surge output at stations     </a:t>
            </a:r>
          </a:p>
          <a:p>
            <a:pPr marL="0" indent="0">
              <a:buFontTx/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sshistory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cyc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to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AFOS format output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mdlsurge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bsn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b) Run program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mdl_gridmerge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and mdl_gridmerge_2.5km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to merge grids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=&gt; 3 Alaska area basins (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a,ssgrid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}z and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}k) are 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merged to GRIB-2 NDFD Alaska grids: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 6 km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NDFD Alaska grids 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mdlsurgegrid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ala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mdl_gridmerge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3 km NDFD Alaska grids mdlsurgegrid.3km.${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ala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(mdl_gridmerge_2.5km)</a:t>
            </a:r>
          </a:p>
          <a:p>
            <a:pPr marL="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  * need mask files: 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parm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/mask_alaska_6km.bin (6 km </a:t>
            </a: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resolution)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parm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mdl_etalaska.bin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(3 km resolution)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=&gt; 3 CONUS area basins (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e,ssgrid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}g and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ssgrid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}w)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are 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    merged to GRIB-2 NDFD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CONUS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grids: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  5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km NDFD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CONUS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grids 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mdlsurgegrid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.${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}con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mdl_gridmerge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2.5 km NDFD CONUS grids mdlsurgegrid.2.5km.${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}con (mdl_gridmerge_2.5km)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* need mask files: </a:t>
            </a:r>
            <a:r>
              <a:rPr lang="en-US" altLang="en-US" sz="12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parm</a:t>
            </a: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/mask_conus_5km.bin 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(5 km resolution)</a:t>
            </a: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parm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mdl_etconus.bin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2.5 km </a:t>
            </a: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resolution)</a:t>
            </a:r>
          </a:p>
          <a:p>
            <a:pPr marL="0" indent="0"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c) Run program tocgrib2 to add WMO headers to GRIB-2 files</a:t>
            </a:r>
          </a:p>
          <a:p>
            <a:pPr marL="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  *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mdlsurgegrid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}${area}===&gt;grib2.mdlsurgegrid.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${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cyc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}${area}</a:t>
            </a: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 marL="0" indent="0">
              <a:buFontTx/>
              <a:buNone/>
            </a:pPr>
            <a:endParaRPr lang="en-US" altLang="en-US" sz="12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Testing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 smtClean="0"/>
              <a:t>MDL ran it from end of April 2014 to now</a:t>
            </a:r>
          </a:p>
          <a:p>
            <a:pPr lvl="1"/>
            <a:endParaRPr lang="en-US" altLang="en-US" sz="1800" dirty="0" smtClean="0"/>
          </a:p>
          <a:p>
            <a:pPr marL="457200" lvl="1" indent="0">
              <a:buNone/>
            </a:pPr>
            <a:endParaRPr lang="en-US" altLang="en-US" sz="1800" dirty="0" smtClean="0"/>
          </a:p>
          <a:p>
            <a:pPr lvl="1"/>
            <a:r>
              <a:rPr lang="en-US" altLang="en-US" sz="1800" dirty="0" smtClean="0"/>
              <a:t>Compared the results with that of ETSS1.0</a:t>
            </a:r>
          </a:p>
          <a:p>
            <a:pPr lvl="1"/>
            <a:endParaRPr lang="en-US" altLang="en-US" sz="1800" dirty="0" smtClean="0"/>
          </a:p>
          <a:p>
            <a:pPr lvl="1"/>
            <a:endParaRPr lang="en-US" altLang="en-US" sz="1800" dirty="0" smtClean="0"/>
          </a:p>
          <a:p>
            <a:pPr marL="0" indent="0">
              <a:buFontTx/>
              <a:buAutoNum type="arabicPeriod"/>
            </a:pPr>
            <a:endParaRPr lang="en-US" altLang="en-US" sz="2000" dirty="0" smtClean="0"/>
          </a:p>
          <a:p>
            <a:pPr marL="0" indent="0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Testing-20140511 00Z</a:t>
            </a:r>
            <a:br>
              <a:rPr lang="en-US" altLang="en-US" dirty="0" smtClean="0"/>
            </a:br>
            <a:r>
              <a:rPr lang="en-US" altLang="en-US" dirty="0" smtClean="0"/>
              <a:t>TOP:ETSS1.0 and Bottom ETSS1.5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8689" r="2130" b="4870"/>
          <a:stretch/>
        </p:blipFill>
        <p:spPr>
          <a:xfrm>
            <a:off x="1762358" y="1109131"/>
            <a:ext cx="661964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8445" r="2129" b="5593"/>
          <a:stretch/>
        </p:blipFill>
        <p:spPr>
          <a:xfrm>
            <a:off x="1751515" y="3810000"/>
            <a:ext cx="663048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Testing-Zoom 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13944"/>
          <a:stretch/>
        </p:blipFill>
        <p:spPr>
          <a:xfrm>
            <a:off x="0" y="1066800"/>
            <a:ext cx="7103533" cy="3576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14648"/>
          <a:stretch/>
        </p:blipFill>
        <p:spPr>
          <a:xfrm>
            <a:off x="2040467" y="3318933"/>
            <a:ext cx="7095066" cy="35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Testing-20140511 00Z</a:t>
            </a:r>
            <a:br>
              <a:rPr lang="en-US" altLang="en-US" dirty="0" smtClean="0"/>
            </a:br>
            <a:r>
              <a:rPr lang="en-US" altLang="en-US" dirty="0" smtClean="0"/>
              <a:t>TOP:ETSS1.0 and Bottom ETSS1.5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141694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39" y="3352800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Testing-Zoom In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066800"/>
            <a:ext cx="4733365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5" y="2895600"/>
            <a:ext cx="47333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File size </a:t>
            </a:r>
          </a:p>
          <a:p>
            <a:pPr lvl="1">
              <a:defRPr/>
            </a:pPr>
            <a:r>
              <a:rPr lang="en-US" sz="1800" dirty="0"/>
              <a:t>(100 MB for CONUS grids and 50 MB for ALASKA grids 4x a day)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RC</a:t>
            </a:r>
          </a:p>
          <a:p>
            <a:pPr lvl="1">
              <a:defRPr/>
            </a:pPr>
            <a:r>
              <a:rPr lang="en-US" sz="2400" dirty="0" smtClean="0"/>
              <a:t>xx</a:t>
            </a:r>
          </a:p>
          <a:p>
            <a:pPr>
              <a:defRPr/>
            </a:pPr>
            <a:r>
              <a:rPr lang="en-US" sz="2400" dirty="0" smtClean="0"/>
              <a:t>GRIB2 headers</a:t>
            </a:r>
          </a:p>
          <a:p>
            <a:pPr lvl="1">
              <a:defRPr/>
            </a:pPr>
            <a:r>
              <a:rPr lang="en-US" sz="2400" dirty="0" smtClean="0"/>
              <a:t>xx</a:t>
            </a:r>
            <a:endParaRPr lang="en-US" sz="1800" dirty="0" smtClean="0"/>
          </a:p>
          <a:p>
            <a:pPr>
              <a:defRPr/>
            </a:pPr>
            <a:r>
              <a:rPr lang="en-US" sz="2400" dirty="0" smtClean="0"/>
              <a:t>Notification</a:t>
            </a:r>
          </a:p>
          <a:p>
            <a:pPr lvl="1">
              <a:defRPr/>
            </a:pPr>
            <a:r>
              <a:rPr lang="en-US" sz="1800" dirty="0" smtClean="0"/>
              <a:t>TIN (OCWWS John Kuhn update)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Evaluation Team</a:t>
            </a:r>
          </a:p>
          <a:p>
            <a:pPr lvl="1">
              <a:defRPr/>
            </a:pPr>
            <a:r>
              <a:rPr lang="en-US" sz="1800" dirty="0" smtClean="0"/>
              <a:t>NCO, MDL, OCWWS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Miscellaneous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Repository:</a:t>
            </a:r>
          </a:p>
          <a:p>
            <a:pPr marL="0" indent="0">
              <a:buFontTx/>
              <a:buNone/>
            </a:pPr>
            <a:r>
              <a:rPr lang="en-US" altLang="en-US" sz="1200" u="sng" dirty="0" smtClean="0">
                <a:hlinkClick r:id="rId2"/>
              </a:rPr>
              <a:t>  https://collaborate3.nws.noaa.gov/svn/etss/</a:t>
            </a:r>
            <a:endParaRPr lang="en-US" altLang="en-US" sz="1200" u="sng" dirty="0" smtClean="0"/>
          </a:p>
          <a:p>
            <a:pPr marL="0" indent="0">
              <a:buFontTx/>
              <a:buNone/>
            </a:pPr>
            <a:r>
              <a:rPr lang="en-US" altLang="en-US" sz="1200" u="sng" dirty="0" smtClean="0">
                <a:hlinkClick r:id="rId3"/>
              </a:rPr>
              <a:t>  https://collaborate3.nws.noaa.gov/projects/etss/repository</a:t>
            </a:r>
            <a:endParaRPr lang="en-US" altLang="en-US" sz="1200" dirty="0" smtClean="0"/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Summary WCOSS resource impact: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mdl_gridmerge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memory usage from 100 to 200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Questions: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1) Do we need new WMO headers if we're just changing grid resolution? 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Missing: RFC, Charter, TIN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ETSS?</a:t>
            </a:r>
          </a:p>
          <a:p>
            <a:r>
              <a:rPr lang="en-US" altLang="en-US" dirty="0" smtClean="0"/>
              <a:t>What has changed?</a:t>
            </a:r>
          </a:p>
          <a:p>
            <a:r>
              <a:rPr lang="en-US" altLang="en-US" dirty="0" smtClean="0"/>
              <a:t>ETSS1.0 vs 1.5 Architecture</a:t>
            </a:r>
          </a:p>
          <a:p>
            <a:r>
              <a:rPr lang="en-US" altLang="en-US" dirty="0" smtClean="0"/>
              <a:t>Testing, Dissemination, Coordination, </a:t>
            </a:r>
            <a:r>
              <a:rPr lang="en-US" altLang="en-US" dirty="0" err="1" smtClean="0"/>
              <a:t>Misc</a:t>
            </a:r>
            <a:endParaRPr lang="en-US" altLang="en-US" dirty="0" smtClean="0"/>
          </a:p>
          <a:p>
            <a:r>
              <a:rPr lang="en-US" altLang="en-US" dirty="0" smtClean="0"/>
              <a:t>What does the user see?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ETSS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Extra Tropical Storm Surge Model is a modification </a:t>
            </a:r>
            <a:r>
              <a:rPr lang="en-US" sz="2400" dirty="0" smtClean="0"/>
              <a:t>of </a:t>
            </a:r>
            <a:r>
              <a:rPr lang="en-US" sz="2400" dirty="0"/>
              <a:t>the SLOSH model which uses </a:t>
            </a:r>
            <a:r>
              <a:rPr lang="en-US" sz="2400" b="1" dirty="0"/>
              <a:t>GFS</a:t>
            </a:r>
            <a:r>
              <a:rPr lang="en-US" sz="2400" dirty="0"/>
              <a:t> winds to predict storm surge based on large </a:t>
            </a:r>
            <a:r>
              <a:rPr lang="en-US" sz="2400" dirty="0" smtClean="0"/>
              <a:t>extra-tropical storms</a:t>
            </a: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1400" dirty="0" smtClean="0"/>
          </a:p>
          <a:p>
            <a:pPr>
              <a:defRPr/>
            </a:pPr>
            <a:r>
              <a:rPr lang="en-US" sz="2400" dirty="0" smtClean="0"/>
              <a:t>Produces Coastal Guidance</a:t>
            </a:r>
          </a:p>
          <a:p>
            <a:pPr lvl="1">
              <a:defRPr/>
            </a:pPr>
            <a:r>
              <a:rPr lang="en-US" altLang="en-US" sz="2000" dirty="0"/>
              <a:t>4 times a day (00z, 06z, 12z and 18z) when the GFS winds are available (roughly 4 hours 50 min after nominal forecast time)</a:t>
            </a:r>
            <a:endParaRPr lang="en-US" sz="1400" dirty="0"/>
          </a:p>
          <a:p>
            <a:pPr lvl="1">
              <a:defRPr/>
            </a:pPr>
            <a:r>
              <a:rPr lang="en-US" altLang="en-US" sz="2000" dirty="0" smtClean="0"/>
              <a:t>On NDFD CONUS Grid (merges 3 extra-tropical basins) </a:t>
            </a:r>
          </a:p>
          <a:p>
            <a:pPr lvl="1">
              <a:defRPr/>
            </a:pPr>
            <a:r>
              <a:rPr lang="en-US" altLang="en-US" sz="2000" dirty="0" smtClean="0"/>
              <a:t>On NDFD Alaska Grid (merges 3 extra-tropical basins)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3000" y="90488"/>
            <a:ext cx="67056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Extra Tropical Storm Surge I/O resolution upgrade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/>
              <a:t> </a:t>
            </a:r>
            <a:r>
              <a:rPr lang="en-US" altLang="en-US" sz="1400" b="1" dirty="0" smtClean="0"/>
              <a:t>Project Status as of  05/20/2014</a:t>
            </a:r>
            <a:endParaRPr lang="en-US" altLang="en-US" sz="1400" b="1" dirty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572000" y="4419600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572000" y="1108075"/>
            <a:ext cx="9525" cy="509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81200" y="4495800"/>
            <a:ext cx="1106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u="sng">
                <a:latin typeface="Times New Roman" pitchFamily="18" charset="0"/>
              </a:rPr>
              <a:t>Issues/Risks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2400" y="4800600"/>
            <a:ext cx="434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marL="342900" indent="-342900" defTabSz="457200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u="sng" dirty="0">
                <a:latin typeface="Times New Roman" pitchFamily="18" charset="0"/>
              </a:rPr>
              <a:t>Issues: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>
                <a:solidFill>
                  <a:srgbClr val="FF0000"/>
                </a:solidFill>
                <a:latin typeface="Times New Roman" pitchFamily="18" charset="0"/>
              </a:rPr>
              <a:t>Is a TIN needed if we are doing a transparent (to end user) upgrade to the model</a:t>
            </a:r>
            <a:r>
              <a:rPr lang="en-US" altLang="en-US" sz="1000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u="sng" dirty="0" smtClean="0">
                <a:latin typeface="Times New Roman" pitchFamily="18" charset="0"/>
              </a:rPr>
              <a:t>Risks:</a:t>
            </a:r>
            <a:r>
              <a:rPr lang="en-US" altLang="en-US" sz="10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 b="1" u="sng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u="sng" dirty="0" smtClean="0">
                <a:latin typeface="Times New Roman" pitchFamily="18" charset="0"/>
              </a:rPr>
              <a:t>Mitigation</a:t>
            </a:r>
            <a:r>
              <a:rPr lang="en-US" altLang="en-US" sz="1000" b="1" u="sng" dirty="0">
                <a:latin typeface="Times New Roman" pitchFamily="18" charset="0"/>
              </a:rPr>
              <a:t>:</a:t>
            </a:r>
            <a:r>
              <a:rPr lang="en-US" altLang="en-US" sz="1000" dirty="0">
                <a:latin typeface="Times New Roman" pitchFamily="18" charset="0"/>
              </a:rPr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248400" y="4572000"/>
            <a:ext cx="855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u="sng">
                <a:latin typeface="Times New Roman" pitchFamily="18" charset="0"/>
              </a:rPr>
              <a:t>Finances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400800" y="76200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u="sng">
                <a:latin typeface="Times New Roman" pitchFamily="18" charset="0"/>
              </a:rPr>
              <a:t>Scheduling</a:t>
            </a:r>
          </a:p>
        </p:txBody>
      </p:sp>
      <p:pic>
        <p:nvPicPr>
          <p:cNvPr id="22537" name="Picture 9" descr="NOAACLB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1143000" y="1143000"/>
            <a:ext cx="287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u="sng">
                <a:latin typeface="Times New Roman" pitchFamily="18" charset="0"/>
              </a:rPr>
              <a:t>Project Information and Highlights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76200" y="1600200"/>
            <a:ext cx="449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marL="233363" indent="-233363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u="sng" dirty="0">
                <a:latin typeface="Times New Roman" pitchFamily="18" charset="0"/>
              </a:rPr>
              <a:t>Leads:</a:t>
            </a:r>
            <a:r>
              <a:rPr lang="en-US" altLang="en-US" sz="1000" dirty="0">
                <a:latin typeface="Times New Roman" pitchFamily="18" charset="0"/>
              </a:rPr>
              <a:t>  Arthur Taylor (MDL)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u="sng" dirty="0" smtClean="0">
                <a:latin typeface="Times New Roman" pitchFamily="18" charset="0"/>
              </a:rPr>
              <a:t>Scope</a:t>
            </a:r>
            <a:r>
              <a:rPr lang="en-US" altLang="en-US" sz="1000" b="1" u="sng" dirty="0">
                <a:latin typeface="Times New Roman" pitchFamily="18" charset="0"/>
              </a:rPr>
              <a:t>:</a:t>
            </a:r>
            <a:r>
              <a:rPr lang="en-US" altLang="en-US" sz="10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000" dirty="0" smtClean="0">
                <a:latin typeface="Times New Roman" pitchFamily="18" charset="0"/>
              </a:rPr>
              <a:t>SPA </a:t>
            </a:r>
            <a:r>
              <a:rPr lang="en-US" altLang="en-US" sz="1000" dirty="0" err="1" smtClean="0">
                <a:latin typeface="Times New Roman" pitchFamily="18" charset="0"/>
              </a:rPr>
              <a:t>Bugzilla</a:t>
            </a:r>
            <a:r>
              <a:rPr lang="en-US" altLang="en-US" sz="1000" dirty="0" smtClean="0">
                <a:latin typeface="Times New Roman" pitchFamily="18" charset="0"/>
              </a:rPr>
              <a:t> 108 – </a:t>
            </a:r>
            <a:r>
              <a:rPr lang="en-US" altLang="en-US" sz="1000" b="1" dirty="0" smtClean="0">
                <a:solidFill>
                  <a:srgbClr val="FF0000"/>
                </a:solidFill>
                <a:latin typeface="Times New Roman" pitchFamily="18" charset="0"/>
              </a:rPr>
              <a:t>Move to vertical structure and reintroduce the error messages to avoid ‘silent failure </a:t>
            </a:r>
            <a:r>
              <a:rPr lang="en-US" altLang="en-US" sz="1000" b="1" smtClean="0">
                <a:solidFill>
                  <a:srgbClr val="FF0000"/>
                </a:solidFill>
                <a:latin typeface="Times New Roman" pitchFamily="18" charset="0"/>
              </a:rPr>
              <a:t>on 1/27/2014’</a:t>
            </a:r>
            <a:endParaRPr lang="en-US" altLang="en-US" sz="1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000" dirty="0" smtClean="0">
                <a:latin typeface="Times New Roman" pitchFamily="18" charset="0"/>
              </a:rPr>
              <a:t>Replace </a:t>
            </a:r>
            <a:r>
              <a:rPr lang="en-US" altLang="en-US" sz="1000" dirty="0">
                <a:latin typeface="Times New Roman" pitchFamily="18" charset="0"/>
              </a:rPr>
              <a:t>the forcing used by the ETSS model </a:t>
            </a:r>
            <a:r>
              <a:rPr lang="en-US" altLang="en-US" sz="1000" dirty="0" smtClean="0">
                <a:latin typeface="Times New Roman" pitchFamily="18" charset="0"/>
              </a:rPr>
              <a:t>from GFS GRIB-1 1 degree winds to GFS GRIB-2 0.5 </a:t>
            </a:r>
            <a:r>
              <a:rPr lang="en-US" altLang="en-US" sz="1000" dirty="0">
                <a:latin typeface="Times New Roman" pitchFamily="18" charset="0"/>
              </a:rPr>
              <a:t>degree GFS </a:t>
            </a:r>
            <a:r>
              <a:rPr lang="en-US" altLang="en-US" sz="1000" dirty="0" smtClean="0">
                <a:latin typeface="Times New Roman" pitchFamily="18" charset="0"/>
              </a:rPr>
              <a:t>winds. --- </a:t>
            </a:r>
            <a:r>
              <a:rPr lang="en-US" altLang="en-US" sz="1000" b="1" dirty="0" smtClean="0">
                <a:solidFill>
                  <a:srgbClr val="FF0000"/>
                </a:solidFill>
                <a:latin typeface="Times New Roman" pitchFamily="18" charset="0"/>
              </a:rPr>
              <a:t>See 3/10/2014 email about need to move to GRIB2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000" dirty="0" smtClean="0">
                <a:latin typeface="Times New Roman" pitchFamily="18" charset="0"/>
              </a:rPr>
              <a:t>Output </a:t>
            </a:r>
            <a:r>
              <a:rPr lang="en-US" altLang="en-US" sz="1000" dirty="0">
                <a:latin typeface="Times New Roman" pitchFamily="18" charset="0"/>
              </a:rPr>
              <a:t>of the ETSS model </a:t>
            </a:r>
            <a:r>
              <a:rPr lang="en-US" altLang="en-US" sz="1000" dirty="0" smtClean="0">
                <a:latin typeface="Times New Roman" pitchFamily="18" charset="0"/>
              </a:rPr>
              <a:t>on both 5 km and 2.5k m </a:t>
            </a:r>
            <a:r>
              <a:rPr lang="en-US" altLang="en-US" sz="1000" dirty="0">
                <a:latin typeface="Times New Roman" pitchFamily="18" charset="0"/>
              </a:rPr>
              <a:t>NDFD CONUS grids; as well as on the 6 km and 3 km NDFD Alaska </a:t>
            </a:r>
            <a:r>
              <a:rPr lang="en-US" altLang="en-US" sz="1000" dirty="0" smtClean="0">
                <a:latin typeface="Times New Roman" pitchFamily="18" charset="0"/>
              </a:rPr>
              <a:t>grids.</a:t>
            </a:r>
            <a:endParaRPr lang="en-US" altLang="en-US" sz="1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000" dirty="0" smtClean="0">
                <a:latin typeface="Times New Roman" pitchFamily="18" charset="0"/>
              </a:rPr>
              <a:t>Correct </a:t>
            </a:r>
            <a:r>
              <a:rPr lang="en-US" altLang="en-US" sz="1000" dirty="0">
                <a:latin typeface="Times New Roman" pitchFamily="18" charset="0"/>
              </a:rPr>
              <a:t>the Alaska mask file used to provide guidance in the south Bering Sea.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u="sng" dirty="0">
                <a:latin typeface="Times New Roman" pitchFamily="18" charset="0"/>
              </a:rPr>
              <a:t>Expected Benefits:</a:t>
            </a:r>
            <a:r>
              <a:rPr lang="en-US" altLang="en-US" sz="10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000" dirty="0" smtClean="0">
                <a:latin typeface="Times New Roman" pitchFamily="18" charset="0"/>
              </a:rPr>
              <a:t>Bug fixes (Diagnostics and better guidance </a:t>
            </a:r>
            <a:r>
              <a:rPr lang="en-US" altLang="en-US" sz="1000" dirty="0">
                <a:latin typeface="Times New Roman" pitchFamily="18" charset="0"/>
              </a:rPr>
              <a:t>for south Bering Sea)</a:t>
            </a:r>
            <a:endParaRPr lang="en-US" altLang="en-US" sz="10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000" dirty="0" smtClean="0">
                <a:latin typeface="Times New Roman" pitchFamily="18" charset="0"/>
              </a:rPr>
              <a:t>Take </a:t>
            </a:r>
            <a:r>
              <a:rPr lang="en-US" altLang="en-US" sz="1000" dirty="0">
                <a:latin typeface="Times New Roman" pitchFamily="18" charset="0"/>
              </a:rPr>
              <a:t>advantage of more accurate wind guidance to create more accurate storm surge guidance for extra-tropical storms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000" dirty="0">
                <a:latin typeface="Times New Roman" pitchFamily="18" charset="0"/>
              </a:rPr>
              <a:t>Updates the resulting guidance to the resolution that the WFO’s are currently working on.</a:t>
            </a: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648200" y="50292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marL="230188" indent="-23018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u="sng">
                <a:latin typeface="Times New Roman" pitchFamily="18" charset="0"/>
              </a:rPr>
              <a:t>Associated Costs:</a:t>
            </a:r>
            <a:r>
              <a:rPr lang="en-US" altLang="en-US" sz="1000">
                <a:latin typeface="Times New Roman" pitchFamily="18" charset="0"/>
              </a:rPr>
              <a:t> MDL in house maintenance.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Times New Roman" pitchFamily="18" charset="0"/>
              </a:rPr>
              <a:t> 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u="sng">
                <a:latin typeface="Times New Roman" pitchFamily="18" charset="0"/>
              </a:rPr>
              <a:t>Funding Sources:</a:t>
            </a:r>
            <a:r>
              <a:rPr lang="en-US" altLang="en-US" sz="1000">
                <a:latin typeface="Times New Roman" pitchFamily="18" charset="0"/>
              </a:rPr>
              <a:t> NA</a:t>
            </a:r>
          </a:p>
        </p:txBody>
      </p:sp>
      <p:graphicFrame>
        <p:nvGraphicFramePr>
          <p:cNvPr id="3086" name="Group 14"/>
          <p:cNvGraphicFramePr>
            <a:graphicFrameLocks noGrp="1"/>
          </p:cNvGraphicFramePr>
          <p:nvPr/>
        </p:nvGraphicFramePr>
        <p:xfrm>
          <a:off x="965200" y="6372225"/>
          <a:ext cx="7340600" cy="371475"/>
        </p:xfrm>
        <a:graphic>
          <a:graphicData uri="http://schemas.openxmlformats.org/drawingml/2006/table">
            <a:tbl>
              <a:tblPr/>
              <a:tblGrid>
                <a:gridCol w="2616200"/>
                <a:gridCol w="3268663"/>
                <a:gridCol w="14557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Management Attention Required</a:t>
                      </a:r>
                    </a:p>
                  </a:txBody>
                  <a:tcPr marL="91432" marR="91432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Potential Management Attention Needed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On Target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51" name="Oval 24"/>
          <p:cNvSpPr>
            <a:spLocks noChangeArrowheads="1"/>
          </p:cNvSpPr>
          <p:nvPr/>
        </p:nvSpPr>
        <p:spPr bwMode="auto">
          <a:xfrm>
            <a:off x="6962775" y="6391275"/>
            <a:ext cx="334963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</a:t>
            </a:r>
          </a:p>
        </p:txBody>
      </p:sp>
      <p:sp>
        <p:nvSpPr>
          <p:cNvPr id="22552" name="Oval 25"/>
          <p:cNvSpPr>
            <a:spLocks noChangeArrowheads="1"/>
          </p:cNvSpPr>
          <p:nvPr/>
        </p:nvSpPr>
        <p:spPr bwMode="auto">
          <a:xfrm>
            <a:off x="3917950" y="6391275"/>
            <a:ext cx="334963" cy="333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Y</a:t>
            </a:r>
          </a:p>
        </p:txBody>
      </p:sp>
      <p:sp>
        <p:nvSpPr>
          <p:cNvPr id="22553" name="Rectangle 26"/>
          <p:cNvSpPr>
            <a:spLocks noChangeArrowheads="1"/>
          </p:cNvSpPr>
          <p:nvPr/>
        </p:nvSpPr>
        <p:spPr bwMode="auto">
          <a:xfrm>
            <a:off x="52388" y="6581775"/>
            <a:ext cx="806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/>
              <a:t>v1.0  9/14//07</a:t>
            </a:r>
          </a:p>
        </p:txBody>
      </p:sp>
      <p:pic>
        <p:nvPicPr>
          <p:cNvPr id="22554" name="Picture 27" descr="Image of NCE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33" y="0"/>
            <a:ext cx="17039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Oval 28"/>
          <p:cNvSpPr>
            <a:spLocks noChangeArrowheads="1"/>
          </p:cNvSpPr>
          <p:nvPr/>
        </p:nvSpPr>
        <p:spPr bwMode="auto">
          <a:xfrm>
            <a:off x="5105400" y="4572000"/>
            <a:ext cx="334963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</a:t>
            </a:r>
          </a:p>
        </p:txBody>
      </p:sp>
      <p:sp>
        <p:nvSpPr>
          <p:cNvPr id="22556" name="Oval 83"/>
          <p:cNvSpPr>
            <a:spLocks noChangeArrowheads="1"/>
          </p:cNvSpPr>
          <p:nvPr/>
        </p:nvSpPr>
        <p:spPr bwMode="auto">
          <a:xfrm>
            <a:off x="1044575" y="6386513"/>
            <a:ext cx="334963" cy="333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R</a:t>
            </a:r>
          </a:p>
        </p:txBody>
      </p:sp>
      <p:sp>
        <p:nvSpPr>
          <p:cNvPr id="22557" name="Line 84"/>
          <p:cNvSpPr>
            <a:spLocks noChangeShapeType="1"/>
          </p:cNvSpPr>
          <p:nvPr/>
        </p:nvSpPr>
        <p:spPr bwMode="auto">
          <a:xfrm>
            <a:off x="381000" y="44196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Oval 88"/>
          <p:cNvSpPr>
            <a:spLocks noChangeArrowheads="1"/>
          </p:cNvSpPr>
          <p:nvPr/>
        </p:nvSpPr>
        <p:spPr bwMode="auto">
          <a:xfrm>
            <a:off x="5257800" y="762000"/>
            <a:ext cx="334963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</a:t>
            </a:r>
          </a:p>
        </p:txBody>
      </p:sp>
      <p:sp>
        <p:nvSpPr>
          <p:cNvPr id="22559" name="Slide Number Placeholder 2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/>
          </a:p>
        </p:txBody>
      </p:sp>
      <p:sp>
        <p:nvSpPr>
          <p:cNvPr id="22560" name="Oval 28"/>
          <p:cNvSpPr>
            <a:spLocks noChangeArrowheads="1"/>
          </p:cNvSpPr>
          <p:nvPr/>
        </p:nvSpPr>
        <p:spPr bwMode="auto">
          <a:xfrm>
            <a:off x="274638" y="4543425"/>
            <a:ext cx="334962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</a:t>
            </a:r>
          </a:p>
        </p:txBody>
      </p:sp>
      <p:sp>
        <p:nvSpPr>
          <p:cNvPr id="22561" name="Oval 28"/>
          <p:cNvSpPr>
            <a:spLocks noChangeArrowheads="1"/>
          </p:cNvSpPr>
          <p:nvPr/>
        </p:nvSpPr>
        <p:spPr bwMode="auto">
          <a:xfrm>
            <a:off x="228600" y="990600"/>
            <a:ext cx="334963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</a:t>
            </a:r>
          </a:p>
        </p:txBody>
      </p:sp>
      <p:graphicFrame>
        <p:nvGraphicFramePr>
          <p:cNvPr id="26" name="Shape 78"/>
          <p:cNvGraphicFramePr/>
          <p:nvPr>
            <p:extLst>
              <p:ext uri="{D42A27DB-BD31-4B8C-83A1-F6EECF244321}">
                <p14:modId xmlns:p14="http://schemas.microsoft.com/office/powerpoint/2010/main" val="2938584338"/>
              </p:ext>
            </p:extLst>
          </p:nvPr>
        </p:nvGraphicFramePr>
        <p:xfrm>
          <a:off x="4572000" y="1219200"/>
          <a:ext cx="4465638" cy="3175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07862"/>
                <a:gridCol w="828888"/>
                <a:gridCol w="828888"/>
              </a:tblGrid>
              <a:tr h="2285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8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Milestone (NCEP)</a:t>
                      </a:r>
                    </a:p>
                  </a:txBody>
                  <a:tcPr marL="91416" marR="91416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8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</a:p>
                  </a:txBody>
                  <a:tcPr marL="91416" marR="91416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Status</a:t>
                      </a:r>
                      <a:endParaRPr lang="en-US" sz="9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Initial EE setup (NCO Support)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4/22/2014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MDL testing complete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5/6/2014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Code delivered to NCO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5/6/2014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2" marR="91432" marT="45712" marB="45712" horzOverflow="overflow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Technical Information Notice Issued</a:t>
                      </a: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N/A?</a:t>
                      </a:r>
                      <a:endParaRPr lang="en-US" sz="900" dirty="0">
                        <a:solidFill>
                          <a:srgbClr val="FF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2" marR="91432" marT="45712" marB="45712" horzOverflow="overflow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CCB approve parallel data feed</a:t>
                      </a: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Parallel testing begun in NCO</a:t>
                      </a: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Real-Time Evaluation Ends</a:t>
                      </a: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IT testing begins</a:t>
                      </a: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IT testing ends</a:t>
                      </a: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Management Briefing</a:t>
                      </a: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Implementation</a:t>
                      </a:r>
                    </a:p>
                  </a:txBody>
                  <a:tcPr marL="91416" marR="91416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FY14Q3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buSzPct val="25000"/>
                        <a:buFont typeface="Arial"/>
                        <a:buNone/>
                      </a:pPr>
                      <a:endParaRPr lang="en-US" sz="900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ETSS 1.5 Enhancements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US" altLang="en-US" sz="2000" dirty="0" smtClean="0"/>
              <a:t>Move to vertical structure and </a:t>
            </a:r>
            <a:r>
              <a:rPr lang="en-US" altLang="en-US" sz="2000" dirty="0">
                <a:latin typeface="+mj-lt"/>
              </a:rPr>
              <a:t>reintroduce </a:t>
            </a:r>
            <a:r>
              <a:rPr lang="en-US" altLang="en-US" sz="2000" dirty="0" smtClean="0">
                <a:latin typeface="+mj-lt"/>
              </a:rPr>
              <a:t>diagnostic </a:t>
            </a:r>
            <a:r>
              <a:rPr lang="en-US" altLang="en-US" sz="2000" dirty="0">
                <a:latin typeface="+mj-lt"/>
              </a:rPr>
              <a:t>messages to avoid </a:t>
            </a:r>
            <a:r>
              <a:rPr lang="en-US" altLang="en-US" sz="2000" dirty="0" smtClean="0">
                <a:latin typeface="+mj-lt"/>
              </a:rPr>
              <a:t>silent failures </a:t>
            </a:r>
            <a:r>
              <a:rPr lang="en-US" altLang="en-US" sz="2000" dirty="0"/>
              <a:t>similar</a:t>
            </a:r>
            <a:r>
              <a:rPr lang="en-US" altLang="en-US" sz="2000" dirty="0" smtClean="0">
                <a:latin typeface="+mj-lt"/>
              </a:rPr>
              <a:t> to the one that occurred on 1/27/2014 </a:t>
            </a:r>
            <a:endParaRPr lang="en-US" altLang="en-US" sz="1800" dirty="0" smtClean="0"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en-US" altLang="en-US" sz="2000" dirty="0" smtClean="0"/>
              <a:t>Replace the GFS GRIB-1 1 degree winds to GRIB-2 0.5 degree winds</a:t>
            </a:r>
            <a:endParaRPr lang="en-US" alt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More accurate wind guidance should produce more accurate storm surge guidance</a:t>
            </a:r>
            <a:endParaRPr lang="en-US" altLang="en-US" sz="1400" dirty="0" smtClean="0"/>
          </a:p>
          <a:p>
            <a:pPr>
              <a:buFont typeface="+mj-lt"/>
              <a:buAutoNum type="arabicParenR" startAt="3"/>
            </a:pPr>
            <a:r>
              <a:rPr lang="en-US" altLang="en-US" sz="2000" dirty="0" smtClean="0"/>
              <a:t>Correct the mask file used to merge Alaska basins</a:t>
            </a:r>
            <a:endParaRPr lang="en-US" alt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Better guidance for south Bering Sea</a:t>
            </a:r>
            <a:endParaRPr lang="en-US" altLang="en-US" sz="1400" dirty="0" smtClean="0"/>
          </a:p>
          <a:p>
            <a:pPr>
              <a:buFont typeface="+mj-lt"/>
              <a:buAutoNum type="arabicParenR" startAt="4"/>
            </a:pPr>
            <a:r>
              <a:rPr lang="en-US" altLang="en-US" sz="2000" dirty="0" smtClean="0"/>
              <a:t>Extend the window used to extract GFS winds to fully cover the Arctic extra-tropical basin</a:t>
            </a:r>
            <a:endParaRPr lang="en-US" alt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Improves the wind forcing fields for the Arctic extra-tropical basin for diagnostics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No impact on output surge values as the missing area was overland</a:t>
            </a:r>
            <a:endParaRPr lang="en-US" altLang="en-US" sz="1400" dirty="0" smtClean="0"/>
          </a:p>
          <a:p>
            <a:pPr>
              <a:buFont typeface="+mj-lt"/>
              <a:buAutoNum type="arabicParenR" startAt="4"/>
            </a:pPr>
            <a:r>
              <a:rPr lang="en-US" altLang="en-US" sz="2000" dirty="0" smtClean="0"/>
              <a:t>Generate ETSS model output on both the 5 km and 2.5 km NDFD CONUS grids; as well as on the 6 km and 3 km </a:t>
            </a:r>
            <a:r>
              <a:rPr lang="en-US" altLang="en-US" sz="2000" dirty="0"/>
              <a:t>NDFD Alaska </a:t>
            </a:r>
            <a:r>
              <a:rPr lang="en-US" altLang="en-US" sz="2000" dirty="0" smtClean="0"/>
              <a:t>grids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Provides WFO’s with guidance at the resolution they are now working with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Impact: Increase of computer memory from 100 MB to 200 MB</a:t>
            </a:r>
            <a:endParaRPr lang="en-US" altLang="en-US" sz="1400" dirty="0"/>
          </a:p>
          <a:p>
            <a:pPr lvl="1">
              <a:buFontTx/>
              <a:buAutoNum type="arabicPeriod"/>
            </a:pPr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01340" y="177226"/>
            <a:ext cx="7956860" cy="6414017"/>
            <a:chOff x="596042" y="139700"/>
            <a:chExt cx="7956860" cy="6414017"/>
          </a:xfrm>
        </p:grpSpPr>
        <p:sp>
          <p:nvSpPr>
            <p:cNvPr id="39" name="TextBox 38"/>
            <p:cNvSpPr txBox="1"/>
            <p:nvPr/>
          </p:nvSpPr>
          <p:spPr>
            <a:xfrm>
              <a:off x="2265953" y="139700"/>
              <a:ext cx="45680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ETSS 1.5 running at 00z, 06z, 12z and 18z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96042" y="749238"/>
              <a:ext cx="7956860" cy="5804479"/>
              <a:chOff x="596042" y="749238"/>
              <a:chExt cx="7956860" cy="5804479"/>
            </a:xfrm>
          </p:grpSpPr>
          <p:sp>
            <p:nvSpPr>
              <p:cNvPr id="41" name="Right Arrow 40"/>
              <p:cNvSpPr>
                <a:spLocks noChangeArrowheads="1"/>
              </p:cNvSpPr>
              <p:nvPr/>
            </p:nvSpPr>
            <p:spPr bwMode="auto">
              <a:xfrm rot="5400000">
                <a:off x="3806201" y="2921153"/>
                <a:ext cx="431272" cy="438323"/>
              </a:xfrm>
              <a:prstGeom prst="rightArrow">
                <a:avLst>
                  <a:gd name="adj1" fmla="val 25046"/>
                  <a:gd name="adj2" fmla="val 45824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/>
              </a:gra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596042" y="749238"/>
                <a:ext cx="7956860" cy="5804479"/>
                <a:chOff x="591560" y="765346"/>
                <a:chExt cx="7956860" cy="5804479"/>
              </a:xfrm>
            </p:grpSpPr>
            <p:sp>
              <p:nvSpPr>
                <p:cNvPr id="45" name="Right Arrow 44"/>
                <p:cNvSpPr>
                  <a:spLocks noChangeArrowheads="1"/>
                </p:cNvSpPr>
                <p:nvPr/>
              </p:nvSpPr>
              <p:spPr bwMode="auto">
                <a:xfrm>
                  <a:off x="7227094" y="3631175"/>
                  <a:ext cx="392906" cy="419051"/>
                </a:xfrm>
                <a:prstGeom prst="rightArrow">
                  <a:avLst>
                    <a:gd name="adj1" fmla="val 25046"/>
                    <a:gd name="adj2" fmla="val 45833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/>
                </a:gradFill>
                <a:ln w="9525">
                  <a:solidFill>
                    <a:srgbClr val="595959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591560" y="765346"/>
                  <a:ext cx="7956860" cy="3688786"/>
                  <a:chOff x="591560" y="765346"/>
                  <a:chExt cx="7956860" cy="3688786"/>
                </a:xfrm>
              </p:grpSpPr>
              <p:sp>
                <p:nvSpPr>
                  <p:cNvPr id="50" name="Right Arrow 4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41055" y="2606908"/>
                    <a:ext cx="1460062" cy="203620"/>
                  </a:xfrm>
                  <a:prstGeom prst="rightArrow">
                    <a:avLst>
                      <a:gd name="adj1" fmla="val 25046"/>
                      <a:gd name="adj2" fmla="val 45833"/>
                    </a:avLst>
                  </a:prstGeom>
                  <a:gradFill rotWithShape="1">
                    <a:gsLst>
                      <a:gs pos="0">
                        <a:srgbClr val="BFBFBF"/>
                      </a:gs>
                      <a:gs pos="100000">
                        <a:srgbClr val="7F7F7F"/>
                      </a:gs>
                    </a:gsLst>
                    <a:lin ang="5400000"/>
                  </a:gradFill>
                  <a:ln w="9525">
                    <a:solidFill>
                      <a:srgbClr val="595959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1" name="Rounded rectangle"/>
                  <p:cNvSpPr/>
                  <p:nvPr/>
                </p:nvSpPr>
                <p:spPr>
                  <a:xfrm>
                    <a:off x="6610718" y="778050"/>
                    <a:ext cx="1760280" cy="1192593"/>
                  </a:xfrm>
                  <a:custGeom>
                    <a:avLst/>
                    <a:gdLst>
                      <a:gd name="connsiteX0" fmla="*/ 456000 w 912000"/>
                      <a:gd name="connsiteY0" fmla="*/ 456000 h 456000"/>
                      <a:gd name="connsiteX1" fmla="*/ 456000 w 912000"/>
                      <a:gd name="connsiteY1" fmla="*/ 0 h 456000"/>
                      <a:gd name="connsiteX2" fmla="*/ 912000 w 912000"/>
                      <a:gd name="connsiteY2" fmla="*/ 228000 h 456000"/>
                      <a:gd name="connsiteX3" fmla="*/ 0 w 912000"/>
                      <a:gd name="connsiteY3" fmla="*/ 228000 h 456000"/>
                      <a:gd name="connsiteX4" fmla="*/ 456000 w 912000"/>
                      <a:gd name="connsiteY4" fmla="*/ 228000 h 45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000" h="456000">
                        <a:moveTo>
                          <a:pt x="820800" y="456000"/>
                        </a:moveTo>
                        <a:cubicBezTo>
                          <a:pt x="871173" y="456000"/>
                          <a:pt x="912000" y="415170"/>
                          <a:pt x="912000" y="364800"/>
                        </a:cubicBezTo>
                        <a:lnTo>
                          <a:pt x="912000" y="91200"/>
                        </a:lnTo>
                        <a:cubicBezTo>
                          <a:pt x="912000" y="40830"/>
                          <a:pt x="871173" y="0"/>
                          <a:pt x="820800" y="0"/>
                        </a:cubicBezTo>
                        <a:lnTo>
                          <a:pt x="91200" y="0"/>
                        </a:lnTo>
                        <a:cubicBezTo>
                          <a:pt x="40830" y="0"/>
                          <a:pt x="0" y="40830"/>
                          <a:pt x="0" y="91200"/>
                        </a:cubicBezTo>
                        <a:lnTo>
                          <a:pt x="0" y="364800"/>
                        </a:lnTo>
                        <a:cubicBezTo>
                          <a:pt x="0" y="415170"/>
                          <a:pt x="40830" y="456000"/>
                          <a:pt x="91200" y="456000"/>
                        </a:cubicBezTo>
                        <a:lnTo>
                          <a:pt x="820800" y="456000"/>
                        </a:lnTo>
                        <a:close/>
                      </a:path>
                    </a:pathLst>
                  </a:custGeom>
                  <a:solidFill>
                    <a:srgbClr val="ADAED6"/>
                  </a:solidFill>
                  <a:ln w="7600" cap="flat">
                    <a:solidFill>
                      <a:srgbClr val="C0C0C0"/>
                    </a:solidFill>
                    <a:miter lim="800000"/>
                  </a:ln>
                </p:spPr>
                <p:txBody>
                  <a:bodyPr wrap="square" lIns="36000" tIns="18000" rIns="36000" bIns="180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76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C0C0C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" name="Right Arrow 51"/>
                  <p:cNvSpPr>
                    <a:spLocks noChangeArrowheads="1"/>
                  </p:cNvSpPr>
                  <p:nvPr/>
                </p:nvSpPr>
                <p:spPr bwMode="auto">
                  <a:xfrm>
                    <a:off x="5241055" y="1228914"/>
                    <a:ext cx="1397310" cy="142686"/>
                  </a:xfrm>
                  <a:prstGeom prst="rightArrow">
                    <a:avLst>
                      <a:gd name="adj1" fmla="val 25046"/>
                      <a:gd name="adj2" fmla="val 45833"/>
                    </a:avLst>
                  </a:prstGeom>
                  <a:gradFill rotWithShape="1">
                    <a:gsLst>
                      <a:gs pos="0">
                        <a:srgbClr val="BFBFBF"/>
                      </a:gs>
                      <a:gs pos="100000">
                        <a:srgbClr val="7F7F7F"/>
                      </a:gs>
                    </a:gsLst>
                    <a:lin ang="5400000"/>
                  </a:gradFill>
                  <a:ln w="9525">
                    <a:solidFill>
                      <a:srgbClr val="595959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954814" y="765346"/>
                    <a:ext cx="7416183" cy="2331070"/>
                    <a:chOff x="521632" y="622176"/>
                    <a:chExt cx="7416183" cy="2331070"/>
                  </a:xfrm>
                </p:grpSpPr>
                <p:sp>
                  <p:nvSpPr>
                    <p:cNvPr id="65" name="Right Arrow 6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6821710" y="1931833"/>
                      <a:ext cx="360040" cy="151320"/>
                    </a:xfrm>
                    <a:prstGeom prst="rightArrow">
                      <a:avLst>
                        <a:gd name="adj1" fmla="val 25046"/>
                        <a:gd name="adj2" fmla="val 45824"/>
                      </a:avLst>
                    </a:prstGeom>
                    <a:gradFill rotWithShape="1">
                      <a:gsLst>
                        <a:gs pos="0">
                          <a:srgbClr val="BFBFBF"/>
                        </a:gs>
                        <a:gs pos="100000">
                          <a:srgbClr val="7F7F7F"/>
                        </a:gs>
                      </a:gsLst>
                      <a:lin ang="5400000"/>
                    </a:gradFill>
                    <a:ln w="9525">
                      <a:solidFill>
                        <a:srgbClr val="595959"/>
                      </a:solidFill>
                      <a:miter lim="800000"/>
                      <a:headEnd/>
                      <a:tailEnd/>
                    </a:ln>
                    <a:effectLst>
                      <a:outerShdw dist="23000" dir="5400000" rotWithShape="0">
                        <a:srgbClr val="80808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66" name="Rounded rectangle"/>
                    <p:cNvSpPr/>
                    <p:nvPr/>
                  </p:nvSpPr>
                  <p:spPr>
                    <a:xfrm>
                      <a:off x="2674988" y="2157375"/>
                      <a:ext cx="2122807" cy="795871"/>
                    </a:xfrm>
                    <a:custGeom>
                      <a:avLst/>
                      <a:gdLst>
                        <a:gd name="connsiteX0" fmla="*/ 456000 w 912000"/>
                        <a:gd name="connsiteY0" fmla="*/ 456000 h 456000"/>
                        <a:gd name="connsiteX1" fmla="*/ 456000 w 912000"/>
                        <a:gd name="connsiteY1" fmla="*/ 0 h 456000"/>
                        <a:gd name="connsiteX2" fmla="*/ 912000 w 912000"/>
                        <a:gd name="connsiteY2" fmla="*/ 228000 h 456000"/>
                        <a:gd name="connsiteX3" fmla="*/ 0 w 912000"/>
                        <a:gd name="connsiteY3" fmla="*/ 228000 h 456000"/>
                        <a:gd name="connsiteX4" fmla="*/ 456000 w 912000"/>
                        <a:gd name="connsiteY4" fmla="*/ 228000 h 45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2000" h="456000">
                          <a:moveTo>
                            <a:pt x="820800" y="456000"/>
                          </a:moveTo>
                          <a:cubicBezTo>
                            <a:pt x="871173" y="456000"/>
                            <a:pt x="912000" y="415170"/>
                            <a:pt x="912000" y="364800"/>
                          </a:cubicBezTo>
                          <a:lnTo>
                            <a:pt x="912000" y="91200"/>
                          </a:lnTo>
                          <a:cubicBezTo>
                            <a:pt x="912000" y="40830"/>
                            <a:pt x="871173" y="0"/>
                            <a:pt x="820800" y="0"/>
                          </a:cubicBezTo>
                          <a:lnTo>
                            <a:pt x="91200" y="0"/>
                          </a:lnTo>
                          <a:cubicBezTo>
                            <a:pt x="40830" y="0"/>
                            <a:pt x="0" y="40830"/>
                            <a:pt x="0" y="91200"/>
                          </a:cubicBezTo>
                          <a:lnTo>
                            <a:pt x="0" y="364800"/>
                          </a:lnTo>
                          <a:cubicBezTo>
                            <a:pt x="0" y="415170"/>
                            <a:pt x="40830" y="456000"/>
                            <a:pt x="91200" y="456000"/>
                          </a:cubicBezTo>
                          <a:lnTo>
                            <a:pt x="820800" y="456000"/>
                          </a:lnTo>
                          <a:close/>
                        </a:path>
                      </a:pathLst>
                    </a:custGeom>
                    <a:solidFill>
                      <a:srgbClr val="ADAED6"/>
                    </a:solidFill>
                    <a:ln w="7600" cap="flat">
                      <a:solidFill>
                        <a:srgbClr val="C0C0C0"/>
                      </a:solidFill>
                      <a:miter lim="800000"/>
                    </a:ln>
                  </p:spPr>
                  <p:txBody>
                    <a:bodyPr wrap="square" lIns="36000" tIns="18000" rIns="36000" bIns="180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76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67" name="Rounded rectangle"/>
                    <p:cNvSpPr/>
                    <p:nvPr/>
                  </p:nvSpPr>
                  <p:spPr>
                    <a:xfrm>
                      <a:off x="3510644" y="622176"/>
                      <a:ext cx="1766773" cy="1290217"/>
                    </a:xfrm>
                    <a:custGeom>
                      <a:avLst/>
                      <a:gdLst>
                        <a:gd name="connsiteX0" fmla="*/ 456000 w 912000"/>
                        <a:gd name="connsiteY0" fmla="*/ 456000 h 456000"/>
                        <a:gd name="connsiteX1" fmla="*/ 456000 w 912000"/>
                        <a:gd name="connsiteY1" fmla="*/ 0 h 456000"/>
                        <a:gd name="connsiteX2" fmla="*/ 912000 w 912000"/>
                        <a:gd name="connsiteY2" fmla="*/ 228000 h 456000"/>
                        <a:gd name="connsiteX3" fmla="*/ 0 w 912000"/>
                        <a:gd name="connsiteY3" fmla="*/ 228000 h 456000"/>
                        <a:gd name="connsiteX4" fmla="*/ 456000 w 912000"/>
                        <a:gd name="connsiteY4" fmla="*/ 228000 h 45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2000" h="456000">
                          <a:moveTo>
                            <a:pt x="820800" y="456000"/>
                          </a:moveTo>
                          <a:cubicBezTo>
                            <a:pt x="871173" y="456000"/>
                            <a:pt x="912000" y="415170"/>
                            <a:pt x="912000" y="364800"/>
                          </a:cubicBezTo>
                          <a:lnTo>
                            <a:pt x="912000" y="91200"/>
                          </a:lnTo>
                          <a:cubicBezTo>
                            <a:pt x="912000" y="40830"/>
                            <a:pt x="871173" y="0"/>
                            <a:pt x="820800" y="0"/>
                          </a:cubicBezTo>
                          <a:lnTo>
                            <a:pt x="91200" y="0"/>
                          </a:lnTo>
                          <a:cubicBezTo>
                            <a:pt x="40830" y="0"/>
                            <a:pt x="0" y="40830"/>
                            <a:pt x="0" y="91200"/>
                          </a:cubicBezTo>
                          <a:lnTo>
                            <a:pt x="0" y="364800"/>
                          </a:lnTo>
                          <a:cubicBezTo>
                            <a:pt x="0" y="415170"/>
                            <a:pt x="40830" y="456000"/>
                            <a:pt x="91200" y="456000"/>
                          </a:cubicBezTo>
                          <a:lnTo>
                            <a:pt x="820800" y="456000"/>
                          </a:lnTo>
                          <a:close/>
                        </a:path>
                      </a:pathLst>
                    </a:custGeom>
                    <a:solidFill>
                      <a:srgbClr val="ADAED6"/>
                    </a:solidFill>
                    <a:ln w="7600" cap="flat">
                      <a:solidFill>
                        <a:srgbClr val="C0C0C0"/>
                      </a:solidFill>
                      <a:miter lim="800000"/>
                    </a:ln>
                  </p:spPr>
                  <p:txBody>
                    <a:bodyPr wrap="square" lIns="36000" tIns="18000" rIns="36000" bIns="180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76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522907" y="652324"/>
                      <a:ext cx="1720850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runETSS.sh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Prepare to define GFS data source and Model working directory 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6216966" y="634880"/>
                      <a:ext cx="1720849" cy="1169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Kick off setup.sh and check.sh to  copy GFS data needed by ETSS. Also kick off 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jgfs_stormsurge.ecf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70" name="Rektange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632" y="622176"/>
                      <a:ext cx="1678226" cy="1205297"/>
                    </a:xfrm>
                    <a:prstGeom prst="rect">
                      <a:avLst/>
                    </a:prstGeom>
                    <a:gradFill flip="none" rotWithShape="1">
                      <a:gsLst>
                        <a:gs pos="22000">
                          <a:srgbClr val="008000"/>
                        </a:gs>
                        <a:gs pos="77000">
                          <a:srgbClr val="4FF600"/>
                        </a:gs>
                        <a:gs pos="100000">
                          <a:srgbClr val="00B300"/>
                        </a:gs>
                      </a:gsLst>
                      <a:lin ang="13500000" scaled="1"/>
                      <a:tileRect/>
                    </a:gradFill>
                    <a:ln w="12700">
                      <a:solidFill>
                        <a:srgbClr val="008000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534835" y="634880"/>
                      <a:ext cx="1651819" cy="1169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Kick off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Cron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 Job at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04:50z, 10:50z, 16:40z ,22:40z ,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charset="-128"/>
                          <a:cs typeface="ＭＳ Ｐゴシック" charset="-128"/>
                        </a:rPr>
                        <a:t>for GFS output data time delay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72" name="Right Arrow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4282" y="1086982"/>
                      <a:ext cx="1323901" cy="141448"/>
                    </a:xfrm>
                    <a:prstGeom prst="rightArrow">
                      <a:avLst>
                        <a:gd name="adj1" fmla="val 25046"/>
                        <a:gd name="adj2" fmla="val 45833"/>
                      </a:avLst>
                    </a:prstGeom>
                    <a:gradFill rotWithShape="1">
                      <a:gsLst>
                        <a:gs pos="0">
                          <a:srgbClr val="BFBFBF"/>
                        </a:gs>
                        <a:gs pos="100000">
                          <a:srgbClr val="7F7F7F"/>
                        </a:gs>
                      </a:gsLst>
                      <a:lin ang="5400000"/>
                    </a:gradFill>
                    <a:ln w="9525">
                      <a:solidFill>
                        <a:srgbClr val="595959"/>
                      </a:solidFill>
                      <a:miter lim="800000"/>
                      <a:headEnd/>
                      <a:tailEnd/>
                    </a:ln>
                    <a:effectLst>
                      <a:outerShdw dist="23000" dir="5400000" rotWithShape="0">
                        <a:srgbClr val="80808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54" name="Rounded rectangle"/>
                  <p:cNvSpPr/>
                  <p:nvPr/>
                </p:nvSpPr>
                <p:spPr>
                  <a:xfrm>
                    <a:off x="6691367" y="2361310"/>
                    <a:ext cx="1688596" cy="702798"/>
                  </a:xfrm>
                  <a:custGeom>
                    <a:avLst/>
                    <a:gdLst>
                      <a:gd name="connsiteX0" fmla="*/ 456000 w 912000"/>
                      <a:gd name="connsiteY0" fmla="*/ 456000 h 456000"/>
                      <a:gd name="connsiteX1" fmla="*/ 456000 w 912000"/>
                      <a:gd name="connsiteY1" fmla="*/ 0 h 456000"/>
                      <a:gd name="connsiteX2" fmla="*/ 912000 w 912000"/>
                      <a:gd name="connsiteY2" fmla="*/ 228000 h 456000"/>
                      <a:gd name="connsiteX3" fmla="*/ 0 w 912000"/>
                      <a:gd name="connsiteY3" fmla="*/ 228000 h 456000"/>
                      <a:gd name="connsiteX4" fmla="*/ 456000 w 912000"/>
                      <a:gd name="connsiteY4" fmla="*/ 228000 h 45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000" h="456000">
                        <a:moveTo>
                          <a:pt x="820800" y="456000"/>
                        </a:moveTo>
                        <a:cubicBezTo>
                          <a:pt x="871173" y="456000"/>
                          <a:pt x="912000" y="415170"/>
                          <a:pt x="912000" y="364800"/>
                        </a:cubicBezTo>
                        <a:lnTo>
                          <a:pt x="912000" y="91200"/>
                        </a:lnTo>
                        <a:cubicBezTo>
                          <a:pt x="912000" y="40830"/>
                          <a:pt x="871173" y="0"/>
                          <a:pt x="820800" y="0"/>
                        </a:cubicBezTo>
                        <a:lnTo>
                          <a:pt x="91200" y="0"/>
                        </a:lnTo>
                        <a:cubicBezTo>
                          <a:pt x="40830" y="0"/>
                          <a:pt x="0" y="40830"/>
                          <a:pt x="0" y="91200"/>
                        </a:cubicBezTo>
                        <a:lnTo>
                          <a:pt x="0" y="364800"/>
                        </a:lnTo>
                        <a:cubicBezTo>
                          <a:pt x="0" y="415170"/>
                          <a:pt x="40830" y="456000"/>
                          <a:pt x="91200" y="456000"/>
                        </a:cubicBezTo>
                        <a:lnTo>
                          <a:pt x="820800" y="456000"/>
                        </a:lnTo>
                        <a:close/>
                      </a:path>
                    </a:pathLst>
                  </a:custGeom>
                  <a:solidFill>
                    <a:srgbClr val="ADAED6"/>
                  </a:solidFill>
                  <a:ln w="7600" cap="flat">
                    <a:solidFill>
                      <a:srgbClr val="C0C0C0"/>
                    </a:solidFill>
                    <a:miter lim="800000"/>
                  </a:ln>
                </p:spPr>
                <p:txBody>
                  <a:bodyPr wrap="square" lIns="36000" tIns="18000" rIns="36000" bIns="180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76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C0C0C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682400" y="2441375"/>
                    <a:ext cx="168859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Submit job JGFS_STORMSURGE</a:t>
                    </a: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083327" y="2409976"/>
                    <a:ext cx="212280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Kick off script </a:t>
                    </a:r>
                    <a:r>
                      <a:rPr kumimoji="0" lang="en-US" sz="14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exgfs_stormsurge_sh.ecf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57" name="Rounded rectangle"/>
                  <p:cNvSpPr/>
                  <p:nvPr/>
                </p:nvSpPr>
                <p:spPr>
                  <a:xfrm>
                    <a:off x="591560" y="3372055"/>
                    <a:ext cx="1793051" cy="1082077"/>
                  </a:xfrm>
                  <a:custGeom>
                    <a:avLst/>
                    <a:gdLst>
                      <a:gd name="connsiteX0" fmla="*/ 456000 w 912000"/>
                      <a:gd name="connsiteY0" fmla="*/ 456000 h 456000"/>
                      <a:gd name="connsiteX1" fmla="*/ 456000 w 912000"/>
                      <a:gd name="connsiteY1" fmla="*/ 0 h 456000"/>
                      <a:gd name="connsiteX2" fmla="*/ 912000 w 912000"/>
                      <a:gd name="connsiteY2" fmla="*/ 228000 h 456000"/>
                      <a:gd name="connsiteX3" fmla="*/ 0 w 912000"/>
                      <a:gd name="connsiteY3" fmla="*/ 228000 h 456000"/>
                      <a:gd name="connsiteX4" fmla="*/ 456000 w 912000"/>
                      <a:gd name="connsiteY4" fmla="*/ 228000 h 45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000" h="456000">
                        <a:moveTo>
                          <a:pt x="820800" y="456000"/>
                        </a:moveTo>
                        <a:cubicBezTo>
                          <a:pt x="871173" y="456000"/>
                          <a:pt x="912000" y="415170"/>
                          <a:pt x="912000" y="364800"/>
                        </a:cubicBezTo>
                        <a:lnTo>
                          <a:pt x="912000" y="91200"/>
                        </a:lnTo>
                        <a:cubicBezTo>
                          <a:pt x="912000" y="40830"/>
                          <a:pt x="871173" y="0"/>
                          <a:pt x="820800" y="0"/>
                        </a:cubicBezTo>
                        <a:lnTo>
                          <a:pt x="91200" y="0"/>
                        </a:lnTo>
                        <a:cubicBezTo>
                          <a:pt x="40830" y="0"/>
                          <a:pt x="0" y="40830"/>
                          <a:pt x="0" y="91200"/>
                        </a:cubicBezTo>
                        <a:lnTo>
                          <a:pt x="0" y="364800"/>
                        </a:lnTo>
                        <a:cubicBezTo>
                          <a:pt x="0" y="415170"/>
                          <a:pt x="40830" y="456000"/>
                          <a:pt x="91200" y="456000"/>
                        </a:cubicBezTo>
                        <a:lnTo>
                          <a:pt x="820800" y="4560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 w="7600" cap="flat">
                    <a:solidFill>
                      <a:srgbClr val="C0C0C0"/>
                    </a:solidFill>
                    <a:miter lim="800000"/>
                  </a:ln>
                </p:spPr>
                <p:txBody>
                  <a:bodyPr wrap="square" lIns="36000" tIns="18000" rIns="36000" bIns="180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76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C0C0C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487" y="3400343"/>
                    <a:ext cx="1711524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Prepare GFS data and run </a:t>
                    </a: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mdl_c10_gen mdl_cy_puv10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59" name="Rounded rectangle"/>
                  <p:cNvSpPr/>
                  <p:nvPr/>
                </p:nvSpPr>
                <p:spPr>
                  <a:xfrm>
                    <a:off x="3129744" y="3372055"/>
                    <a:ext cx="1793051" cy="1082077"/>
                  </a:xfrm>
                  <a:custGeom>
                    <a:avLst/>
                    <a:gdLst>
                      <a:gd name="connsiteX0" fmla="*/ 456000 w 912000"/>
                      <a:gd name="connsiteY0" fmla="*/ 456000 h 456000"/>
                      <a:gd name="connsiteX1" fmla="*/ 456000 w 912000"/>
                      <a:gd name="connsiteY1" fmla="*/ 0 h 456000"/>
                      <a:gd name="connsiteX2" fmla="*/ 912000 w 912000"/>
                      <a:gd name="connsiteY2" fmla="*/ 228000 h 456000"/>
                      <a:gd name="connsiteX3" fmla="*/ 0 w 912000"/>
                      <a:gd name="connsiteY3" fmla="*/ 228000 h 456000"/>
                      <a:gd name="connsiteX4" fmla="*/ 456000 w 912000"/>
                      <a:gd name="connsiteY4" fmla="*/ 228000 h 45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000" h="456000">
                        <a:moveTo>
                          <a:pt x="820800" y="456000"/>
                        </a:moveTo>
                        <a:cubicBezTo>
                          <a:pt x="871173" y="456000"/>
                          <a:pt x="912000" y="415170"/>
                          <a:pt x="912000" y="364800"/>
                        </a:cubicBezTo>
                        <a:lnTo>
                          <a:pt x="912000" y="91200"/>
                        </a:lnTo>
                        <a:cubicBezTo>
                          <a:pt x="912000" y="40830"/>
                          <a:pt x="871173" y="0"/>
                          <a:pt x="820800" y="0"/>
                        </a:cubicBezTo>
                        <a:lnTo>
                          <a:pt x="91200" y="0"/>
                        </a:lnTo>
                        <a:cubicBezTo>
                          <a:pt x="40830" y="0"/>
                          <a:pt x="0" y="40830"/>
                          <a:pt x="0" y="91200"/>
                        </a:cubicBezTo>
                        <a:lnTo>
                          <a:pt x="0" y="364800"/>
                        </a:lnTo>
                        <a:cubicBezTo>
                          <a:pt x="0" y="415170"/>
                          <a:pt x="40830" y="456000"/>
                          <a:pt x="91200" y="456000"/>
                        </a:cubicBezTo>
                        <a:lnTo>
                          <a:pt x="820800" y="4560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 w="7600" cap="flat">
                    <a:solidFill>
                      <a:srgbClr val="C0C0C0"/>
                    </a:solidFill>
                    <a:miter lim="800000"/>
                  </a:ln>
                </p:spPr>
                <p:txBody>
                  <a:bodyPr wrap="square" lIns="36000" tIns="18000" rIns="36000" bIns="180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76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C0C0C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036620" y="3526234"/>
                    <a:ext cx="1946345" cy="8002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gfs_stormsurge_poe.sh run</a:t>
                    </a: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mdl_ext_6h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61" name="Rounded rectangle"/>
                  <p:cNvSpPr/>
                  <p:nvPr/>
                </p:nvSpPr>
                <p:spPr>
                  <a:xfrm>
                    <a:off x="5710599" y="3368908"/>
                    <a:ext cx="1506754" cy="1082077"/>
                  </a:xfrm>
                  <a:custGeom>
                    <a:avLst/>
                    <a:gdLst>
                      <a:gd name="connsiteX0" fmla="*/ 456000 w 912000"/>
                      <a:gd name="connsiteY0" fmla="*/ 456000 h 456000"/>
                      <a:gd name="connsiteX1" fmla="*/ 456000 w 912000"/>
                      <a:gd name="connsiteY1" fmla="*/ 0 h 456000"/>
                      <a:gd name="connsiteX2" fmla="*/ 912000 w 912000"/>
                      <a:gd name="connsiteY2" fmla="*/ 228000 h 456000"/>
                      <a:gd name="connsiteX3" fmla="*/ 0 w 912000"/>
                      <a:gd name="connsiteY3" fmla="*/ 228000 h 456000"/>
                      <a:gd name="connsiteX4" fmla="*/ 456000 w 912000"/>
                      <a:gd name="connsiteY4" fmla="*/ 228000 h 45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000" h="456000">
                        <a:moveTo>
                          <a:pt x="820800" y="456000"/>
                        </a:moveTo>
                        <a:cubicBezTo>
                          <a:pt x="871173" y="456000"/>
                          <a:pt x="912000" y="415170"/>
                          <a:pt x="912000" y="364800"/>
                        </a:cubicBezTo>
                        <a:lnTo>
                          <a:pt x="912000" y="91200"/>
                        </a:lnTo>
                        <a:cubicBezTo>
                          <a:pt x="912000" y="40830"/>
                          <a:pt x="871173" y="0"/>
                          <a:pt x="820800" y="0"/>
                        </a:cubicBezTo>
                        <a:lnTo>
                          <a:pt x="91200" y="0"/>
                        </a:lnTo>
                        <a:cubicBezTo>
                          <a:pt x="40830" y="0"/>
                          <a:pt x="0" y="40830"/>
                          <a:pt x="0" y="91200"/>
                        </a:cubicBezTo>
                        <a:lnTo>
                          <a:pt x="0" y="364800"/>
                        </a:lnTo>
                        <a:cubicBezTo>
                          <a:pt x="0" y="415170"/>
                          <a:pt x="40830" y="456000"/>
                          <a:pt x="91200" y="456000"/>
                        </a:cubicBezTo>
                        <a:lnTo>
                          <a:pt x="820800" y="4560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 w="7600" cap="flat">
                    <a:solidFill>
                      <a:srgbClr val="C0C0C0"/>
                    </a:solidFill>
                    <a:miter lim="800000"/>
                  </a:ln>
                </p:spPr>
                <p:txBody>
                  <a:bodyPr wrap="square" lIns="36000" tIns="18000" rIns="36000" bIns="180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76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C0C0C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61828" y="3445108"/>
                    <a:ext cx="1578882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Run</a:t>
                    </a:r>
                    <a:r>
                      <a: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 </a:t>
                    </a: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mdl_mdlsurge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m</a:t>
                    </a:r>
                    <a:r>
                      <a:rPr kumimoji="0" lang="en-US" sz="16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dl_gridmerge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63" name="Rektangel 101"/>
                  <p:cNvSpPr>
                    <a:spLocks noChangeArrowheads="1"/>
                  </p:cNvSpPr>
                  <p:nvPr/>
                </p:nvSpPr>
                <p:spPr bwMode="auto">
                  <a:xfrm>
                    <a:off x="7620000" y="3578467"/>
                    <a:ext cx="928420" cy="669250"/>
                  </a:xfrm>
                  <a:prstGeom prst="rect">
                    <a:avLst/>
                  </a:prstGeom>
                  <a:gradFill flip="none" rotWithShape="1">
                    <a:gsLst>
                      <a:gs pos="22000">
                        <a:srgbClr val="008000"/>
                      </a:gs>
                      <a:gs pos="77000">
                        <a:srgbClr val="4FF600"/>
                      </a:gs>
                      <a:gs pos="100000">
                        <a:srgbClr val="00B300"/>
                      </a:gs>
                    </a:gsLst>
                    <a:lin ang="13500000" scaled="1"/>
                    <a:tileRect/>
                  </a:gradFill>
                  <a:ln w="12700">
                    <a:solidFill>
                      <a:srgbClr val="008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-97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7621320" y="3664734"/>
                    <a:ext cx="927100" cy="52322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charset="-128"/>
                        <a:cs typeface="ＭＳ Ｐゴシック" charset="-128"/>
                      </a:rPr>
                      <a:t>Output Data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  <p:sp>
              <p:nvSpPr>
                <p:cNvPr id="47" name="Up Arrow Callout 46"/>
                <p:cNvSpPr/>
                <p:nvPr/>
              </p:nvSpPr>
              <p:spPr>
                <a:xfrm>
                  <a:off x="594710" y="4554011"/>
                  <a:ext cx="1637501" cy="1999705"/>
                </a:xfrm>
                <a:prstGeom prst="upArrowCallou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Pre processing GFS wind 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mdl_c10_gen extract past forcing fields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mdl_cy_puv10 extract current and forecast forcing fields</a:t>
                  </a:r>
                </a:p>
              </p:txBody>
            </p:sp>
            <p:sp>
              <p:nvSpPr>
                <p:cNvPr id="48" name="Up Arrow Callout 47"/>
                <p:cNvSpPr/>
                <p:nvPr/>
              </p:nvSpPr>
              <p:spPr>
                <a:xfrm>
                  <a:off x="3201975" y="4554011"/>
                  <a:ext cx="1637501" cy="1999706"/>
                </a:xfrm>
                <a:prstGeom prst="upArrowCallou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Assign 1 </a:t>
                  </a:r>
                  <a:r>
                    <a:rPr kumimoji="0" lang="en-US" sz="12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cpu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 to run ETSS 1.5 model in Gulf of Mexico basin and the other 1 </a:t>
                  </a:r>
                  <a:r>
                    <a:rPr kumimoji="0" lang="en-US" sz="12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cpu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 to run in other 5 basins</a:t>
                  </a:r>
                </a:p>
              </p:txBody>
            </p:sp>
            <p:sp>
              <p:nvSpPr>
                <p:cNvPr id="49" name="Up Arrow Callout 48"/>
                <p:cNvSpPr/>
                <p:nvPr/>
              </p:nvSpPr>
              <p:spPr>
                <a:xfrm>
                  <a:off x="5654117" y="4554011"/>
                  <a:ext cx="1637501" cy="2015814"/>
                </a:xfrm>
                <a:prstGeom prst="upArrowCallou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Post processing output 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mdl_mdlsurge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 </a:t>
                  </a:r>
                  <a:r>
                    <a:rPr kumimoji="0" 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handle stations 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output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Mdl_gridmerge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 handle whole grid output</a:t>
                  </a:r>
                </a:p>
              </p:txBody>
            </p:sp>
          </p:grpSp>
          <p:sp>
            <p:nvSpPr>
              <p:cNvPr id="43" name="Right Arrow 42"/>
              <p:cNvSpPr>
                <a:spLocks noChangeArrowheads="1"/>
              </p:cNvSpPr>
              <p:nvPr/>
            </p:nvSpPr>
            <p:spPr bwMode="auto">
              <a:xfrm rot="2473097">
                <a:off x="5108028" y="3058088"/>
                <a:ext cx="663134" cy="438323"/>
              </a:xfrm>
              <a:prstGeom prst="rightArrow">
                <a:avLst>
                  <a:gd name="adj1" fmla="val 25046"/>
                  <a:gd name="adj2" fmla="val 45824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/>
              </a:gra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Right Arrow 43"/>
              <p:cNvSpPr>
                <a:spLocks noChangeArrowheads="1"/>
              </p:cNvSpPr>
              <p:nvPr/>
            </p:nvSpPr>
            <p:spPr bwMode="auto">
              <a:xfrm rot="8633117">
                <a:off x="2348641" y="2998844"/>
                <a:ext cx="794395" cy="438323"/>
              </a:xfrm>
              <a:prstGeom prst="rightArrow">
                <a:avLst>
                  <a:gd name="adj1" fmla="val 25046"/>
                  <a:gd name="adj2" fmla="val 45824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/>
              </a:gra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73" name="Up Arrow Callout 72"/>
          <p:cNvSpPr/>
          <p:nvPr/>
        </p:nvSpPr>
        <p:spPr>
          <a:xfrm>
            <a:off x="7467600" y="4521794"/>
            <a:ext cx="1227667" cy="2015814"/>
          </a:xfrm>
          <a:prstGeom prst="up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Stations output files are in text format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Whole grid output files are in GRIB-2 format</a:t>
            </a:r>
          </a:p>
        </p:txBody>
      </p:sp>
    </p:spTree>
    <p:extLst>
      <p:ext uri="{BB962C8B-B14F-4D97-AF65-F5344CB8AC3E}">
        <p14:creationId xmlns:p14="http://schemas.microsoft.com/office/powerpoint/2010/main" val="22070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Architecture ETSS1.0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Data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Source: /com/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gfs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/prod/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gfs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.${PDY}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Data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Destination: ${MDLTEST_DIR}/com/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gfs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/prod/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gfs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.${PDY}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Model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Working Directory: ${MDLTEST_DIR}/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Step 0: “runETSS_live.sh YYYYMMDD XX N” 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a) Copy GFS input data from /com to ${MDLTEST_DIR}/com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b) Copy ETSS 1.0 output data from 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pcom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to ${MDLTEST_DIR}/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pcom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c)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all jobs/JGFS_STORMSURGE</a:t>
            </a:r>
          </a:p>
          <a:p>
            <a:pPr marL="0" indent="0">
              <a:buFontTx/>
              <a:buNone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Step 1: jobs/JGFS_STORMSURGE 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a) Set environment variables and call ‘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mpirun.lsf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scripts/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exgfs_stormsurge.sh.ecf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’     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  via call scripts/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exgfs_stormsurge.lsf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Step 2: scripts/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exgfs_stormsurge.sh.ecf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“prepare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GFS data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step”</a:t>
            </a: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0"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a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) Prepare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GRIB-1 1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degree resolution data before running extraction programs</a:t>
            </a:r>
          </a:p>
          <a:p>
            <a:pPr marL="274320" indent="0"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 b) Run mdl_c10_gen to extract past (60 hours)surface pressure, and wind vector </a:t>
            </a:r>
          </a:p>
          <a:p>
            <a:pPr marL="274320" indent="0"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    fields from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GRIB-1 1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degree data</a:t>
            </a:r>
          </a:p>
          <a:p>
            <a:pPr marL="274320" indent="0"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 c) Run mdl_cy_puv10 to extract current and forecast(96 hours) surface pressure, </a:t>
            </a:r>
          </a:p>
          <a:p>
            <a:pPr marL="274320" indent="0"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    and wind vector fields from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GRIB-1 1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degree data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502920" indent="-228600">
              <a:buFontTx/>
              <a:buAutoNum type="alphaLcParenR"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0">
              <a:buFontTx/>
              <a:buNone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Architecture ETSS</a:t>
            </a:r>
            <a:r>
              <a:rPr lang="en-US" altLang="en-US" dirty="0" smtClean="0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Data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Source: /com/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gfs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/prod/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gfs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.${PDY}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Data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Destination: ${MDLTEST_DIR}/com/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gfs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/prod/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gfs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.${PDY}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Model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Working Directory: ${MDLTEST_DIR}/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Step 0: “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runETSS.sh YYYYMMDD XX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” 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a) Copy GFS input data from /com to ${MDLTEST_DIR}/com</a:t>
            </a: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b) Copy ETSS 1.0 output data from 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pcom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to ${MDLTEST_DIR}/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pcom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c) </a:t>
            </a: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all 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myEcf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jgfs_stormsurge.ecf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to call jobs/JGFS_STORMSURGE via 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bsub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Step 1: jobs/JGFS_STORMSURGE </a:t>
            </a: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 a) 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 environment variables and call ‘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mpirun.lsf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scripts/</a:t>
            </a:r>
            <a:r>
              <a:rPr lang="en-US" alt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exgfs_stormsurge.sh.ecf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</a:p>
          <a:p>
            <a:pPr marL="0" indent="0">
              <a:buFontTx/>
              <a:buNone/>
            </a:pPr>
            <a:endParaRPr lang="en-US" altLang="en-US" sz="12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Step 2: scripts/</a:t>
            </a:r>
            <a:r>
              <a:rPr lang="en-US" altLang="en-US" sz="1200" dirty="0" err="1" smtClean="0">
                <a:latin typeface="Courier New" pitchFamily="49" charset="0"/>
                <a:cs typeface="Courier New" pitchFamily="49" charset="0"/>
              </a:rPr>
              <a:t>exgfs_stormsurge.sh.ecf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“prepare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GFS data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step”</a:t>
            </a: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a) Prepare 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GRIB-2 0.5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degree resolution data before running extraction programs</a:t>
            </a:r>
          </a:p>
          <a:p>
            <a:pPr marL="274320" indent="0">
              <a:buNone/>
            </a:pP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b) Run mdl_c10_gen to extract past (60 hours)surface pressure, and wind vector </a:t>
            </a:r>
          </a:p>
          <a:p>
            <a:pPr marL="274320" indent="0"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fields from </a:t>
            </a:r>
            <a:r>
              <a:rPr lang="en-US" alt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GRIB-2 0.5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degree data</a:t>
            </a:r>
          </a:p>
          <a:p>
            <a:pPr marL="274320" indent="0"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c) Run mdl_cy_puv10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to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extract current and forecast(96 hours)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surface pressure, 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0"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and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wind vector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fields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GRIB-2 0.5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degree data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502920" indent="-228600">
              <a:buFontTx/>
              <a:buAutoNum type="alphaLcParenR"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0">
              <a:buFontTx/>
              <a:buNone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0">
              <a:buFontTx/>
              <a:buNone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Architecture ETSS1.0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Step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3: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scripts/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exgfs_stormsurge.sh.ecf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“run ETSS1.0 model step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”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a) Call ush/gfs_stormsurge_poe.sh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assign 1 CPU to run extra-tropical storm surge </a:t>
            </a:r>
          </a:p>
          <a:p>
            <a:pPr marL="0" indent="0">
              <a:buFontTx/>
              <a:buNone/>
              <a:defRPr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model in Gulf of Mexico basin and the other 1 CPU to run in other 5 basins.</a:t>
            </a: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*) Bi-linear interpolate Atmospheric forcing fields (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surface pressure, and U and V </a:t>
            </a: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    wind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vector fields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from GFS 1.0 degree grids to SLOSH extra-tropical basin 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grids</a:t>
            </a:r>
          </a:p>
          <a:p>
            <a:pPr marL="0" indent="0">
              <a:buFontTx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*) Generate surge archive files: 1)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sshistory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cyc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(station output)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2)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ssgrid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cyc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}${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(whole domain)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6009</TotalTime>
  <Words>1680</Words>
  <Application>Microsoft Office PowerPoint</Application>
  <PresentationFormat>On-screen Show (4:3)</PresentationFormat>
  <Paragraphs>279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Extra-Tropical Storm Surge (ETSS 1.5)</vt:lpstr>
      <vt:lpstr>Outline</vt:lpstr>
      <vt:lpstr>What is ETSS</vt:lpstr>
      <vt:lpstr>PowerPoint Presentation</vt:lpstr>
      <vt:lpstr>ETSS 1.5 Enhancements</vt:lpstr>
      <vt:lpstr>PowerPoint Presentation</vt:lpstr>
      <vt:lpstr>Architecture ETSS1.0</vt:lpstr>
      <vt:lpstr>Architecture ETSS1.5</vt:lpstr>
      <vt:lpstr>Architecture ETSS1.0</vt:lpstr>
      <vt:lpstr>Architecture ETSS1.5</vt:lpstr>
      <vt:lpstr>Architecture ETSS1.0</vt:lpstr>
      <vt:lpstr>Architecture ETSS1.5</vt:lpstr>
      <vt:lpstr>Testing</vt:lpstr>
      <vt:lpstr>Testing-20140511 00Z TOP:ETSS1.0 and Bottom ETSS1.5</vt:lpstr>
      <vt:lpstr>Testing-Zoom In </vt:lpstr>
      <vt:lpstr>Testing-20140511 00Z TOP:ETSS1.0 and Bottom ETSS1.5</vt:lpstr>
      <vt:lpstr>Testing-Zoom In </vt:lpstr>
      <vt:lpstr>Dissemination</vt:lpstr>
      <vt:lpstr>Miscellaneous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Taylor</dc:creator>
  <cp:lastModifiedBy>Huiqing Liu</cp:lastModifiedBy>
  <cp:revision>230</cp:revision>
  <cp:lastPrinted>1601-01-01T00:00:00Z</cp:lastPrinted>
  <dcterms:created xsi:type="dcterms:W3CDTF">1601-01-01T00:00:00Z</dcterms:created>
  <dcterms:modified xsi:type="dcterms:W3CDTF">2014-05-22T20:42:58Z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