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92" r:id="rId2"/>
    <p:sldMasterId id="2147483720" r:id="rId3"/>
  </p:sldMasterIdLst>
  <p:notesMasterIdLst>
    <p:notesMasterId r:id="rId32"/>
  </p:notesMasterIdLst>
  <p:handoutMasterIdLst>
    <p:handoutMasterId r:id="rId33"/>
  </p:handoutMasterIdLst>
  <p:sldIdLst>
    <p:sldId id="636" r:id="rId4"/>
    <p:sldId id="637" r:id="rId5"/>
    <p:sldId id="638" r:id="rId6"/>
    <p:sldId id="639" r:id="rId7"/>
    <p:sldId id="640" r:id="rId8"/>
    <p:sldId id="641" r:id="rId9"/>
    <p:sldId id="642" r:id="rId10"/>
    <p:sldId id="570" r:id="rId11"/>
    <p:sldId id="631" r:id="rId12"/>
    <p:sldId id="601" r:id="rId13"/>
    <p:sldId id="602" r:id="rId14"/>
    <p:sldId id="610" r:id="rId15"/>
    <p:sldId id="632" r:id="rId16"/>
    <p:sldId id="626" r:id="rId17"/>
    <p:sldId id="623" r:id="rId18"/>
    <p:sldId id="625" r:id="rId19"/>
    <p:sldId id="606" r:id="rId20"/>
    <p:sldId id="607" r:id="rId21"/>
    <p:sldId id="608" r:id="rId22"/>
    <p:sldId id="609" r:id="rId23"/>
    <p:sldId id="611" r:id="rId24"/>
    <p:sldId id="612" r:id="rId25"/>
    <p:sldId id="633" r:id="rId26"/>
    <p:sldId id="615" r:id="rId27"/>
    <p:sldId id="634" r:id="rId28"/>
    <p:sldId id="620" r:id="rId29"/>
    <p:sldId id="630" r:id="rId30"/>
    <p:sldId id="576" r:id="rId31"/>
  </p:sldIdLst>
  <p:sldSz cx="9144000" cy="6858000" type="screen4x3"/>
  <p:notesSz cx="70104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0000"/>
    <a:srgbClr val="FF9933"/>
    <a:srgbClr val="00FF00"/>
    <a:srgbClr val="FFFF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4" autoAdjust="0"/>
    <p:restoredTop sz="99734" autoAdjust="0"/>
  </p:normalViewPr>
  <p:slideViewPr>
    <p:cSldViewPr snapToGrid="0">
      <p:cViewPr>
        <p:scale>
          <a:sx n="66" d="100"/>
          <a:sy n="66" d="100"/>
        </p:scale>
        <p:origin x="-2028" y="-1548"/>
      </p:cViewPr>
      <p:guideLst>
        <p:guide orient="horz" pos="2180"/>
        <p:guide pos="2892"/>
      </p:guideLst>
    </p:cSldViewPr>
  </p:slideViewPr>
  <p:outlineViewPr>
    <p:cViewPr>
      <p:scale>
        <a:sx n="33" d="100"/>
        <a:sy n="33" d="100"/>
      </p:scale>
      <p:origin x="264" y="95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6" y="-96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Sheet2!$E$92</c:f>
              <c:strCache>
                <c:ptCount val="1"/>
                <c:pt idx="0">
                  <c:v>GFSPn</c:v>
                </c:pt>
              </c:strCache>
            </c:strRef>
          </c:tx>
          <c:invertIfNegative val="0"/>
          <c:cat>
            <c:numRef>
              <c:f>Sheet2!$D$93:$D$103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Sheet2!$E$93:$E$103</c:f>
              <c:numCache>
                <c:formatCode>General</c:formatCode>
                <c:ptCount val="11"/>
                <c:pt idx="0">
                  <c:v>0</c:v>
                </c:pt>
                <c:pt idx="1">
                  <c:v>26.998899999999999</c:v>
                </c:pt>
                <c:pt idx="2">
                  <c:v>41.331800000000001</c:v>
                </c:pt>
                <c:pt idx="3">
                  <c:v>50.974200000000003</c:v>
                </c:pt>
                <c:pt idx="4">
                  <c:v>59.802399999999999</c:v>
                </c:pt>
                <c:pt idx="5">
                  <c:v>67.492800000000003</c:v>
                </c:pt>
                <c:pt idx="6">
                  <c:v>79.252799999999993</c:v>
                </c:pt>
                <c:pt idx="7">
                  <c:v>96.964799999999997</c:v>
                </c:pt>
                <c:pt idx="8">
                  <c:v>107.2255</c:v>
                </c:pt>
                <c:pt idx="9">
                  <c:v>106.8355</c:v>
                </c:pt>
                <c:pt idx="10">
                  <c:v>107.7283</c:v>
                </c:pt>
              </c:numCache>
            </c:numRef>
          </c:val>
        </c:ser>
        <c:ser>
          <c:idx val="1"/>
          <c:order val="1"/>
          <c:tx>
            <c:strRef>
              <c:f>Sheet2!$F$92</c:f>
              <c:strCache>
                <c:ptCount val="1"/>
                <c:pt idx="0">
                  <c:v>GFSOn</c:v>
                </c:pt>
              </c:strCache>
            </c:strRef>
          </c:tx>
          <c:invertIfNegative val="0"/>
          <c:cat>
            <c:numRef>
              <c:f>Sheet2!$D$93:$D$103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Sheet2!$F$93:$F$103</c:f>
              <c:numCache>
                <c:formatCode>General</c:formatCode>
                <c:ptCount val="11"/>
                <c:pt idx="0">
                  <c:v>0</c:v>
                </c:pt>
                <c:pt idx="1">
                  <c:v>26.253799999999998</c:v>
                </c:pt>
                <c:pt idx="2">
                  <c:v>40.0002</c:v>
                </c:pt>
                <c:pt idx="3">
                  <c:v>53.345399999999998</c:v>
                </c:pt>
                <c:pt idx="4">
                  <c:v>62.267800000000001</c:v>
                </c:pt>
                <c:pt idx="5">
                  <c:v>66.835499999999996</c:v>
                </c:pt>
                <c:pt idx="6">
                  <c:v>76.000600000000006</c:v>
                </c:pt>
                <c:pt idx="7">
                  <c:v>95.603700000000003</c:v>
                </c:pt>
                <c:pt idx="8">
                  <c:v>99.502399999999994</c:v>
                </c:pt>
                <c:pt idx="9">
                  <c:v>110.6148</c:v>
                </c:pt>
                <c:pt idx="10">
                  <c:v>110.0977</c:v>
                </c:pt>
              </c:numCache>
            </c:numRef>
          </c:val>
        </c:ser>
        <c:ser>
          <c:idx val="2"/>
          <c:order val="2"/>
          <c:tx>
            <c:strRef>
              <c:f>Sheet2!$G$92</c:f>
              <c:strCache>
                <c:ptCount val="1"/>
                <c:pt idx="0">
                  <c:v>GFSPs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Sheet2!$D$93:$D$103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Sheet2!$G$93:$G$103</c:f>
              <c:numCache>
                <c:formatCode>General</c:formatCode>
                <c:ptCount val="11"/>
                <c:pt idx="0">
                  <c:v>0</c:v>
                </c:pt>
                <c:pt idx="1">
                  <c:v>25.4434</c:v>
                </c:pt>
                <c:pt idx="2">
                  <c:v>41.220199999999998</c:v>
                </c:pt>
                <c:pt idx="3">
                  <c:v>59.774000000000001</c:v>
                </c:pt>
                <c:pt idx="4">
                  <c:v>80.186999999999998</c:v>
                </c:pt>
                <c:pt idx="5">
                  <c:v>99.598699999999994</c:v>
                </c:pt>
                <c:pt idx="6">
                  <c:v>123.3462</c:v>
                </c:pt>
                <c:pt idx="7">
                  <c:v>139.2475</c:v>
                </c:pt>
                <c:pt idx="8">
                  <c:v>176.4855</c:v>
                </c:pt>
                <c:pt idx="9">
                  <c:v>165.87260000000001</c:v>
                </c:pt>
                <c:pt idx="10">
                  <c:v>191.375</c:v>
                </c:pt>
              </c:numCache>
            </c:numRef>
          </c:val>
        </c:ser>
        <c:ser>
          <c:idx val="3"/>
          <c:order val="3"/>
          <c:tx>
            <c:strRef>
              <c:f>Sheet2!$H$92</c:f>
              <c:strCache>
                <c:ptCount val="1"/>
                <c:pt idx="0">
                  <c:v>GFSOs</c:v>
                </c:pt>
              </c:strCache>
            </c:strRef>
          </c:tx>
          <c:invertIfNegative val="0"/>
          <c:cat>
            <c:numRef>
              <c:f>Sheet2!$D$93:$D$103</c:f>
              <c:numCache>
                <c:formatCode>General</c:formatCode>
                <c:ptCount val="11"/>
                <c:pt idx="0">
                  <c:v>0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  <c:pt idx="5">
                  <c:v>60</c:v>
                </c:pt>
                <c:pt idx="6">
                  <c:v>72</c:v>
                </c:pt>
                <c:pt idx="7">
                  <c:v>84</c:v>
                </c:pt>
                <c:pt idx="8">
                  <c:v>96</c:v>
                </c:pt>
                <c:pt idx="9">
                  <c:v>108</c:v>
                </c:pt>
                <c:pt idx="10">
                  <c:v>120</c:v>
                </c:pt>
              </c:numCache>
            </c:numRef>
          </c:cat>
          <c:val>
            <c:numRef>
              <c:f>Sheet2!$H$93:$H$103</c:f>
              <c:numCache>
                <c:formatCode>General</c:formatCode>
                <c:ptCount val="11"/>
                <c:pt idx="0">
                  <c:v>0</c:v>
                </c:pt>
                <c:pt idx="1">
                  <c:v>31.156600000000001</c:v>
                </c:pt>
                <c:pt idx="2">
                  <c:v>50.813200000000002</c:v>
                </c:pt>
                <c:pt idx="3">
                  <c:v>68.937899999999999</c:v>
                </c:pt>
                <c:pt idx="4">
                  <c:v>86.636499999999998</c:v>
                </c:pt>
                <c:pt idx="5">
                  <c:v>103.526</c:v>
                </c:pt>
                <c:pt idx="6">
                  <c:v>129.56110000000001</c:v>
                </c:pt>
                <c:pt idx="7">
                  <c:v>150.98949999999999</c:v>
                </c:pt>
                <c:pt idx="8">
                  <c:v>170.00530000000001</c:v>
                </c:pt>
                <c:pt idx="9">
                  <c:v>191.18459999999999</c:v>
                </c:pt>
                <c:pt idx="10">
                  <c:v>237.92679999999999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748864"/>
        <c:axId val="77787520"/>
      </c:barChart>
      <c:catAx>
        <c:axId val="7774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787520"/>
        <c:crosses val="autoZero"/>
        <c:auto val="1"/>
        <c:lblAlgn val="ctr"/>
        <c:lblOffset val="100"/>
        <c:noMultiLvlLbl val="0"/>
      </c:catAx>
      <c:valAx>
        <c:axId val="77787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track errors  (NM)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77488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2507655293088363E-2"/>
          <c:y val="0.18198209794251113"/>
          <c:w val="0.44143161112066348"/>
          <c:h val="9.7175441349224206E-2"/>
        </c:manualLayout>
      </c:layout>
      <c:overlay val="0"/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0.42222</cdr:x>
      <cdr:y>0</cdr:y>
    </cdr:from>
    <cdr:to>
      <cdr:x>0.93915</cdr:x>
      <cdr:y>0.21061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74696" y="-1447800"/>
          <a:ext cx="4254161" cy="8890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768C181-52C3-4E95-8F2A-F1E2D1F2D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36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51350"/>
            <a:ext cx="5607050" cy="4217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3847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defTabSz="9366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 defTabSz="936625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7F1CC4-39D2-40F3-A830-140FD469B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62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84C31-A115-4E67-9762-5475C9BC3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95728-7E33-481D-972D-092388B8A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06058-3D08-4A9C-B748-C1EDA4BDA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E411-1FAE-48AA-B6D5-F22D1E05D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7B399-7639-4C50-A86A-A913ABA65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8F73-33A6-485B-AB99-16E3F2594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33D65-DD76-41A4-A489-1A839FF4C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359F-ED04-4674-A254-BCE23C0B1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75EC7-35F3-4EC4-A53D-B182B814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57FE8-8E9F-4EDA-A86E-62D4110CD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49117-D3A5-4CA3-B40B-E102070F2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F7D1C-E550-4DA9-9946-642628E1A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AA1E2-593C-4CEF-AD43-8596442D3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622C-48FA-4EF5-87D1-A3F30A123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6C13F-A6D2-430E-AB0A-489E46886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0875"/>
            <a:ext cx="7772400" cy="188912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75D385F-0556-4B4E-9B5F-C8F66000A9C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C693F-FFE9-4DD7-B2A2-612FE2D4F4D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161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2DEAE-2A05-4175-8E81-B17C1D8962C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7B36E-C644-44AE-A9BC-5A89197B057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EB91F-31B6-4FA4-BBD7-709B05C4D5E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600200"/>
            <a:ext cx="43053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06ACF-C4D3-464F-AEB6-407B0113307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F0B84-D7FB-4F8A-8A51-83E5D2CA3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2000" y="1600200"/>
            <a:ext cx="7696200" cy="106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62000" y="2819400"/>
            <a:ext cx="38100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4724400" y="2819400"/>
            <a:ext cx="37338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2000" y="5715000"/>
            <a:ext cx="7696200" cy="53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E7EB0-A5C2-426A-B42B-A5E48EE8C94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E23D0-F093-4350-AED9-27AFB5A89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A5B49-CD60-408C-91AD-D43C5A20D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667A8-B023-4354-AECC-65516521F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99C63-3AC5-45A9-9461-AD25C6C31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2D0F3-40A2-48C6-9EEE-721FE1024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DBD7-D578-433B-82AB-06AAF1192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2301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CC081A-0085-4904-A1A4-511F3BEDF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43" descr="DOC_LOGO_1X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04800" y="230188"/>
            <a:ext cx="838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4" descr="Noaa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926388" y="228600"/>
            <a:ext cx="8366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45"/>
          <p:cNvSpPr>
            <a:spLocks noChangeShapeType="1"/>
          </p:cNvSpPr>
          <p:nvPr userDrawn="1"/>
        </p:nvSpPr>
        <p:spPr bwMode="auto">
          <a:xfrm>
            <a:off x="690563" y="1143000"/>
            <a:ext cx="7696200" cy="0"/>
          </a:xfrm>
          <a:prstGeom prst="line">
            <a:avLst/>
          </a:prstGeom>
          <a:noFill/>
          <a:ln w="57150" cmpd="thinThick">
            <a:solidFill>
              <a:srgbClr val="0066FF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4" r:id="rId2"/>
    <p:sldLayoutId id="2147483803" r:id="rId3"/>
    <p:sldLayoutId id="2147483802" r:id="rId4"/>
    <p:sldLayoutId id="2147483801" r:id="rId5"/>
    <p:sldLayoutId id="2147483800" r:id="rId6"/>
    <p:sldLayoutId id="2147483799" r:id="rId7"/>
    <p:sldLayoutId id="2147483798" r:id="rId8"/>
    <p:sldLayoutId id="2147483797" r:id="rId9"/>
    <p:sldLayoutId id="2147483796" r:id="rId10"/>
    <p:sldLayoutId id="21474837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7E10A17-1112-4386-81DC-0D7721A38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4" r:id="rId3"/>
    <p:sldLayoutId id="2147483813" r:id="rId4"/>
    <p:sldLayoutId id="2147483812" r:id="rId5"/>
    <p:sldLayoutId id="2147483811" r:id="rId6"/>
    <p:sldLayoutId id="2147483810" r:id="rId7"/>
    <p:sldLayoutId id="2147483809" r:id="rId8"/>
    <p:sldLayoutId id="2147483808" r:id="rId9"/>
    <p:sldLayoutId id="2147483807" r:id="rId10"/>
    <p:sldLayoutId id="214748380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prstClr val="black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000" b="0" kern="1200">
                <a:solidFill>
                  <a:prstClr val="black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15674D1-5C5D-48C3-A168-8607886B2345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Times New Roman" charset="0"/>
              <a:cs typeface="+mn-cs"/>
            </a:endParaRPr>
          </a:p>
        </p:txBody>
      </p:sp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39063" y="228600"/>
            <a:ext cx="1201737" cy="1201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5608" name="Picture 12" descr="doc_logo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228600" y="228600"/>
            <a:ext cx="12192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2" r:id="rId3"/>
    <p:sldLayoutId id="2147483821" r:id="rId4"/>
    <p:sldLayoutId id="2147483820" r:id="rId5"/>
    <p:sldLayoutId id="2147483819" r:id="rId6"/>
    <p:sldLayoutId id="2147483818" r:id="rId7"/>
    <p:sldLayoutId id="2147483817" r:id="rId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mc.ncep.noaa.gov/gmb/STATS_vsdb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mc.ncep.noaa.gov/gmb/wx24fy/vsdb/gfs2015/g2o/index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c.ncep.noaa.gov/gmb/wx24fy/vsdb/gfs2015/" TargetMode="External"/><Relationship Id="rId3" Type="http://schemas.openxmlformats.org/officeDocument/2006/relationships/hyperlink" Target="http://www.emc.ncep.noaa.gov/gmb/wd20rt/vsdb/prhs13" TargetMode="External"/><Relationship Id="rId7" Type="http://schemas.openxmlformats.org/officeDocument/2006/relationships/hyperlink" Target="http://www.emc.ncep.noaa.gov/gmb/wx24fy/vsdb/prhs11b/" TargetMode="External"/><Relationship Id="rId2" Type="http://schemas.openxmlformats.org/officeDocument/2006/relationships/hyperlink" Target="http://www.emc.ncep.noaa.gov/gmb/wd20rt/vsdb/prhw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c.ncep.noaa.gov/gmb/wx24fy/vsdb/prhs11b" TargetMode="External"/><Relationship Id="rId5" Type="http://schemas.openxmlformats.org/officeDocument/2006/relationships/hyperlink" Target="http://www.emc.ncep.noaa.gov/gmb/wx24fy/vsdb/prhs11" TargetMode="External"/><Relationship Id="rId4" Type="http://schemas.openxmlformats.org/officeDocument/2006/relationships/hyperlink" Target="http://www.emc.ncep.noaa.gov/gmb/wd20rt/vsdb/prhs1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emc.ncep.noaa.gov/gmb/wx24fy/vsdb/gfs2015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mc.ncep.noaa.gov/gmb/wx24fy/vsdb/gfs2015/www/scorecard/mainindex.html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563" y="2994025"/>
            <a:ext cx="9032875" cy="3733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/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z="2800" b="1" smtClean="0">
                <a:solidFill>
                  <a:srgbClr val="0000FF"/>
                </a:solidFill>
              </a:rPr>
              <a:t> </a:t>
            </a:r>
            <a:r>
              <a:rPr lang="en-US" sz="2400" b="1" smtClean="0">
                <a:solidFill>
                  <a:srgbClr val="0000FF"/>
                </a:solidFill>
              </a:rPr>
              <a:t> </a:t>
            </a:r>
            <a:br>
              <a:rPr lang="en-US" sz="2400" b="1" smtClean="0">
                <a:solidFill>
                  <a:srgbClr val="0000FF"/>
                </a:solidFill>
              </a:rPr>
            </a:br>
            <a:r>
              <a:rPr lang="en-US" sz="2400" b="1" smtClean="0">
                <a:solidFill>
                  <a:srgbClr val="0000FF"/>
                </a:solidFill>
              </a:rPr>
              <a:t/>
            </a:r>
            <a:br>
              <a:rPr lang="en-US" sz="2400" b="1" smtClean="0">
                <a:solidFill>
                  <a:srgbClr val="0000FF"/>
                </a:solidFill>
              </a:rPr>
            </a:br>
            <a:r>
              <a:rPr lang="en-US" sz="2400" b="1" smtClean="0">
                <a:solidFill>
                  <a:srgbClr val="0000FF"/>
                </a:solidFill>
              </a:rPr>
              <a:t/>
            </a:r>
            <a:br>
              <a:rPr lang="en-US" sz="2400" b="1" smtClean="0">
                <a:solidFill>
                  <a:srgbClr val="0000FF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>Presented by:</a:t>
            </a:r>
            <a:r>
              <a:rPr lang="en-US" sz="1800" b="1" smtClean="0">
                <a:solidFill>
                  <a:srgbClr val="FF0000"/>
                </a:solidFill>
              </a:rPr>
              <a:t/>
            </a:r>
            <a:br>
              <a:rPr lang="en-US" sz="1800" b="1" smtClean="0">
                <a:solidFill>
                  <a:srgbClr val="FF0000"/>
                </a:solidFill>
              </a:rPr>
            </a:br>
            <a:r>
              <a:rPr lang="en-US" sz="1800" b="1" smtClean="0">
                <a:solidFill>
                  <a:srgbClr val="FF0000"/>
                </a:solidFill>
              </a:rPr>
              <a:t/>
            </a:r>
            <a:br>
              <a:rPr lang="en-US" sz="1800" b="1" smtClean="0">
                <a:solidFill>
                  <a:srgbClr val="FF0000"/>
                </a:solidFill>
              </a:rPr>
            </a:br>
            <a:r>
              <a:rPr lang="en-US" sz="1800" b="1" smtClean="0">
                <a:solidFill>
                  <a:srgbClr val="FF0000"/>
                </a:solidFill>
              </a:rPr>
              <a:t>Mark Iredell</a:t>
            </a:r>
            <a:br>
              <a:rPr lang="en-US" sz="1800" b="1" smtClean="0">
                <a:solidFill>
                  <a:srgbClr val="FF0000"/>
                </a:solidFill>
              </a:rPr>
            </a:br>
            <a:r>
              <a:rPr lang="en-US" sz="1800" b="1" smtClean="0">
                <a:solidFill>
                  <a:srgbClr val="FF0000"/>
                </a:solidFill>
              </a:rPr>
              <a:t>based on work done by Global Climate and Weather Modeling Branch</a:t>
            </a:r>
            <a:br>
              <a:rPr lang="en-US" sz="1800" b="1" smtClean="0">
                <a:solidFill>
                  <a:srgbClr val="FF0000"/>
                </a:solidFill>
              </a:rPr>
            </a:br>
            <a:r>
              <a:rPr lang="en-US" sz="2400" smtClean="0">
                <a:solidFill>
                  <a:srgbClr val="000000"/>
                </a:solidFill>
              </a:rPr>
              <a:t/>
            </a:r>
            <a:br>
              <a:rPr lang="en-US" sz="2400" smtClean="0">
                <a:solidFill>
                  <a:srgbClr val="000000"/>
                </a:solidFill>
              </a:rPr>
            </a:br>
            <a:endParaRPr lang="en-US" sz="2400" smtClean="0">
              <a:solidFill>
                <a:srgbClr val="000000"/>
              </a:solidFill>
            </a:endParaRPr>
          </a:p>
        </p:txBody>
      </p:sp>
      <p:graphicFrame>
        <p:nvGraphicFramePr>
          <p:cNvPr id="8706" name="Object 514"/>
          <p:cNvGraphicFramePr>
            <a:graphicFrameLocks noChangeAspect="1"/>
          </p:cNvGraphicFramePr>
          <p:nvPr/>
        </p:nvGraphicFramePr>
        <p:xfrm>
          <a:off x="3581400" y="1588"/>
          <a:ext cx="2087563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rawing" r:id="rId3" imgW="2857500" imgH="1569720" progId="">
                  <p:embed/>
                </p:oleObj>
              </mc:Choice>
              <mc:Fallback>
                <p:oleObj name="Drawing" r:id="rId3" imgW="2857500" imgH="1569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88"/>
                        <a:ext cx="2087563" cy="106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7" name="Object 515"/>
          <p:cNvGraphicFramePr>
            <a:graphicFrameLocks noChangeAspect="1"/>
          </p:cNvGraphicFramePr>
          <p:nvPr/>
        </p:nvGraphicFramePr>
        <p:xfrm>
          <a:off x="304800" y="1752600"/>
          <a:ext cx="723900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rawing" r:id="rId5" imgW="731520" imgH="3870960" progId="">
                  <p:embed/>
                </p:oleObj>
              </mc:Choice>
              <mc:Fallback>
                <p:oleObj name="Drawing" r:id="rId5" imgW="731520" imgH="3870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723900" cy="386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9" name="Text Box 5"/>
          <p:cNvSpPr txBox="1">
            <a:spLocks noChangeArrowheads="1"/>
          </p:cNvSpPr>
          <p:nvPr/>
        </p:nvSpPr>
        <p:spPr bwMode="auto">
          <a:xfrm>
            <a:off x="857250" y="1171575"/>
            <a:ext cx="7481888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EMC FY15Q1 Upgrade Review</a:t>
            </a:r>
          </a:p>
          <a:p>
            <a:pPr algn="ctr"/>
            <a:endParaRPr lang="en-US" sz="2800" b="1">
              <a:solidFill>
                <a:srgbClr val="FF0000"/>
              </a:solidFill>
            </a:endParaRP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GFS upgrade</a:t>
            </a:r>
          </a:p>
          <a:p>
            <a:pPr algn="ctr"/>
            <a:r>
              <a:rPr lang="en-US" sz="3200" b="1">
                <a:solidFill>
                  <a:srgbClr val="0000FF"/>
                </a:solidFill>
              </a:rPr>
              <a:t> </a:t>
            </a:r>
          </a:p>
          <a:p>
            <a:pPr algn="ctr"/>
            <a:endParaRPr lang="en-US" sz="3200" b="1">
              <a:solidFill>
                <a:srgbClr val="0000FF"/>
              </a:solidFill>
            </a:endParaRPr>
          </a:p>
          <a:p>
            <a:pPr algn="ctr"/>
            <a:endParaRPr lang="en-US" sz="3200" b="1">
              <a:solidFill>
                <a:srgbClr val="0000FF"/>
              </a:solidFill>
            </a:endParaRPr>
          </a:p>
          <a:p>
            <a:pPr algn="ctr"/>
            <a:r>
              <a:rPr lang="en-US" sz="3200" b="1">
                <a:solidFill>
                  <a:srgbClr val="0000FF"/>
                </a:solidFill>
              </a:rPr>
              <a:t> </a:t>
            </a:r>
          </a:p>
        </p:txBody>
      </p:sp>
      <p:sp>
        <p:nvSpPr>
          <p:cNvPr id="87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062633-66B9-41C5-B75E-3096AF872297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emc.ncep.noaa.gov/gmb/STATS_vsdb/allmodel/daily/cor/cor_day5_HGT_P500_G2SHX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9" r="4292" b="47619"/>
          <a:stretch/>
        </p:blipFill>
        <p:spPr bwMode="auto">
          <a:xfrm>
            <a:off x="36743" y="4093029"/>
            <a:ext cx="7292972" cy="237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emc.ncep.noaa.gov/gmb/STATS_vsdb/allmodel/daily/cor/cor_day5_HGT_P500_G2NHX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1" b="47257"/>
          <a:stretch/>
        </p:blipFill>
        <p:spPr bwMode="auto">
          <a:xfrm>
            <a:off x="0" y="1262741"/>
            <a:ext cx="7519306" cy="270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>
          <a:xfrm>
            <a:off x="423863" y="230188"/>
            <a:ext cx="8229600" cy="982662"/>
          </a:xfrm>
        </p:spPr>
        <p:txBody>
          <a:bodyPr/>
          <a:lstStyle/>
          <a:p>
            <a:r>
              <a:rPr lang="en-US" sz="2400" b="1" dirty="0" smtClean="0"/>
              <a:t>Real-Time Parallel in the past 31 Days</a:t>
            </a:r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7F0BD17-8F34-4C66-88AC-23AC31330EA5}" type="slidenum">
              <a:rPr lang="en-US" sz="1400"/>
              <a:pPr algn="r"/>
              <a:t>10</a:t>
            </a:fld>
            <a:endParaRPr lang="en-US" sz="1400"/>
          </a:p>
        </p:txBody>
      </p:sp>
      <p:sp>
        <p:nvSpPr>
          <p:cNvPr id="46086" name="Text Box 12"/>
          <p:cNvSpPr txBox="1">
            <a:spLocks noChangeArrowheads="1"/>
          </p:cNvSpPr>
          <p:nvPr/>
        </p:nvSpPr>
        <p:spPr bwMode="auto">
          <a:xfrm>
            <a:off x="864507" y="1563915"/>
            <a:ext cx="264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NH 500-hPa HGT AC</a:t>
            </a:r>
          </a:p>
        </p:txBody>
      </p:sp>
      <p:sp>
        <p:nvSpPr>
          <p:cNvPr id="46089" name="Text Box 12"/>
          <p:cNvSpPr txBox="1">
            <a:spLocks noChangeArrowheads="1"/>
          </p:cNvSpPr>
          <p:nvPr/>
        </p:nvSpPr>
        <p:spPr bwMode="auto">
          <a:xfrm>
            <a:off x="980621" y="4250360"/>
            <a:ext cx="2627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SH 500-hPa HGT AC</a:t>
            </a:r>
          </a:p>
        </p:txBody>
      </p:sp>
      <p:sp>
        <p:nvSpPr>
          <p:cNvPr id="2" name="Rectangle 1"/>
          <p:cNvSpPr/>
          <p:nvPr/>
        </p:nvSpPr>
        <p:spPr>
          <a:xfrm>
            <a:off x="4078489" y="6466281"/>
            <a:ext cx="4979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http://www.emc.ncep.noaa.gov/gmb/STATS_vsdb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199966" y="2351314"/>
            <a:ext cx="185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Prhw14 is T1534 parallels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smtClean="0"/>
              <a:t>Precipitation Skill Scores, 00Z Cycle</a:t>
            </a:r>
            <a:br>
              <a:rPr lang="en-US" sz="2400" b="1" smtClean="0"/>
            </a:br>
            <a:r>
              <a:rPr lang="en-US" sz="2400" b="1" smtClean="0"/>
              <a:t>  Merged 2012/2013/2014</a:t>
            </a:r>
          </a:p>
        </p:txBody>
      </p:sp>
      <p:sp>
        <p:nvSpPr>
          <p:cNvPr id="47106" name="Slide Number Placeholder 3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C08B360-00A9-4383-B015-38318D9E34AA}" type="slidenum">
              <a:rPr lang="en-US" sz="1400"/>
              <a:pPr algn="r"/>
              <a:t>11</a:t>
            </a:fld>
            <a:endParaRPr lang="en-US" sz="1400"/>
          </a:p>
        </p:txBody>
      </p:sp>
      <p:pic>
        <p:nvPicPr>
          <p:cNvPr id="47107" name="Picture 5" descr="http://www.emc.ncep.noaa.gov/gmb/wx24fy/vsdb/gfs2015/rain/ets_mean00z.png"/>
          <p:cNvPicPr>
            <a:picLocks noChangeAspect="1" noChangeArrowheads="1"/>
          </p:cNvPicPr>
          <p:nvPr/>
        </p:nvPicPr>
        <p:blipFill>
          <a:blip r:embed="rId2"/>
          <a:srcRect b="24686"/>
          <a:stretch>
            <a:fillRect/>
          </a:stretch>
        </p:blipFill>
        <p:spPr bwMode="auto">
          <a:xfrm>
            <a:off x="198438" y="1390650"/>
            <a:ext cx="43942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7" descr="http://www.emc.ncep.noaa.gov/gmb/wx24fy/vsdb/gfs2015/rain/bis_mean00z.png"/>
          <p:cNvPicPr>
            <a:picLocks noChangeAspect="1" noChangeArrowheads="1"/>
          </p:cNvPicPr>
          <p:nvPr/>
        </p:nvPicPr>
        <p:blipFill>
          <a:blip r:embed="rId3"/>
          <a:srcRect b="24686"/>
          <a:stretch>
            <a:fillRect/>
          </a:stretch>
        </p:blipFill>
        <p:spPr bwMode="auto">
          <a:xfrm>
            <a:off x="4722813" y="1441450"/>
            <a:ext cx="4421187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Box 3"/>
          <p:cNvSpPr txBox="1">
            <a:spLocks noChangeArrowheads="1"/>
          </p:cNvSpPr>
          <p:nvPr/>
        </p:nvSpPr>
        <p:spPr bwMode="auto">
          <a:xfrm>
            <a:off x="519113" y="6030913"/>
            <a:ext cx="8402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Improved ETS score and reduced forecast BIAS  for all intensity and forecast  lead time.  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690563" y="4654550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ETS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5138738" y="4646613"/>
            <a:ext cx="763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smtClean="0"/>
              <a:t>Precipitation Skill Scores, 12Z cycle</a:t>
            </a:r>
            <a:br>
              <a:rPr lang="en-US" sz="2400" b="1" smtClean="0"/>
            </a:br>
            <a:r>
              <a:rPr lang="en-US" sz="2400" b="1" smtClean="0"/>
              <a:t>  Merged 2012/2013/2014</a:t>
            </a:r>
          </a:p>
        </p:txBody>
      </p:sp>
      <p:sp>
        <p:nvSpPr>
          <p:cNvPr id="48130" name="Slide Number Placeholder 3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01332F0-2AFE-42C7-A436-A03E8D41A32D}" type="slidenum">
              <a:rPr lang="en-US" sz="1400"/>
              <a:pPr algn="r"/>
              <a:t>12</a:t>
            </a:fld>
            <a:endParaRPr lang="en-US" sz="1400"/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939800" y="6088063"/>
            <a:ext cx="7400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Improved ETS score and slightly reduced forecast BIAS  for all intensity and forecast  lead time.  </a:t>
            </a:r>
          </a:p>
        </p:txBody>
      </p:sp>
      <p:pic>
        <p:nvPicPr>
          <p:cNvPr id="48132" name="Picture 8" descr="http://www.emc.ncep.noaa.gov/gmb/wx24fy/vsdb/gfs2015/rain/ets_mean12z.png"/>
          <p:cNvPicPr>
            <a:picLocks noChangeAspect="1" noChangeArrowheads="1"/>
          </p:cNvPicPr>
          <p:nvPr/>
        </p:nvPicPr>
        <p:blipFill>
          <a:blip r:embed="rId2"/>
          <a:srcRect b="24686"/>
          <a:stretch>
            <a:fillRect/>
          </a:stretch>
        </p:blipFill>
        <p:spPr bwMode="auto">
          <a:xfrm>
            <a:off x="42863" y="1320800"/>
            <a:ext cx="4678362" cy="440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10" descr="http://www.emc.ncep.noaa.gov/gmb/wx24fy/vsdb/gfs2015/rain/bis_mean12z.png"/>
          <p:cNvPicPr>
            <a:picLocks noChangeAspect="1" noChangeArrowheads="1"/>
          </p:cNvPicPr>
          <p:nvPr/>
        </p:nvPicPr>
        <p:blipFill>
          <a:blip r:embed="rId3"/>
          <a:srcRect b="24686"/>
          <a:stretch>
            <a:fillRect/>
          </a:stretch>
        </p:blipFill>
        <p:spPr bwMode="auto">
          <a:xfrm>
            <a:off x="4751388" y="1322388"/>
            <a:ext cx="4214812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dirty="0" smtClean="0"/>
              <a:t>Fit to RAOBS, RMSE</a:t>
            </a:r>
            <a:br>
              <a:rPr lang="en-US" sz="2400" b="1" dirty="0" smtClean="0"/>
            </a:br>
            <a:r>
              <a:rPr lang="en-US" sz="2400" b="1" dirty="0" smtClean="0"/>
              <a:t>  Merged 2012/2013/2014</a:t>
            </a:r>
          </a:p>
        </p:txBody>
      </p:sp>
      <p:sp>
        <p:nvSpPr>
          <p:cNvPr id="50178" name="Slide Number Placeholder 2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C0878D4-E817-49C1-A565-E5C19F6C66AC}" type="slidenum">
              <a:rPr lang="en-US" sz="1400"/>
              <a:pPr algn="r"/>
              <a:t>13</a:t>
            </a:fld>
            <a:endParaRPr lang="en-US" sz="1400"/>
          </a:p>
        </p:txBody>
      </p:sp>
      <p:sp>
        <p:nvSpPr>
          <p:cNvPr id="50179" name="TextBox 8"/>
          <p:cNvSpPr txBox="1">
            <a:spLocks noChangeArrowheads="1"/>
          </p:cNvSpPr>
          <p:nvPr/>
        </p:nvSpPr>
        <p:spPr bwMode="auto">
          <a:xfrm>
            <a:off x="625475" y="1412875"/>
            <a:ext cx="371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/>
              <a:t>Global Mean Temperature </a:t>
            </a:r>
            <a:r>
              <a:rPr lang="en-US" sz="1800" dirty="0" smtClean="0"/>
              <a:t>RMSE</a:t>
            </a:r>
            <a:endParaRPr lang="en-US" sz="1800" dirty="0"/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5225143" y="1406297"/>
            <a:ext cx="32886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/>
              <a:t>Global Mean Wind  </a:t>
            </a:r>
            <a:r>
              <a:rPr lang="en-US" sz="1800" dirty="0" smtClean="0"/>
              <a:t>RMSE</a:t>
            </a:r>
            <a:endParaRPr lang="en-US" sz="1800" dirty="0"/>
          </a:p>
        </p:txBody>
      </p:sp>
      <p:pic>
        <p:nvPicPr>
          <p:cNvPr id="10242" name="Picture 2" descr="http://www.emc.ncep.noaa.gov/gmb/wx24fy/vsdb/gfs2015/g2o/air/rms/rmsmp_T_ggl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46"/>
          <a:stretch/>
        </p:blipFill>
        <p:spPr bwMode="auto">
          <a:xfrm>
            <a:off x="155575" y="1688545"/>
            <a:ext cx="4547054" cy="461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emc.ncep.noaa.gov/gmb/wx24fy/vsdb/gfs2015/g2o/air/rms/rmsmp_VWND_ggl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38"/>
          <a:stretch/>
        </p:blipFill>
        <p:spPr bwMode="auto">
          <a:xfrm>
            <a:off x="4660447" y="1688545"/>
            <a:ext cx="4338409" cy="461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5475" y="6450598"/>
            <a:ext cx="8069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www.emc.ncep.noaa.gov/gmb/wx24fy/vsdb/gfs2015/g2o/index.html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982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400" b="1" dirty="0" smtClean="0"/>
              <a:t>Fit to RAOBS, Bias</a:t>
            </a:r>
            <a:br>
              <a:rPr lang="en-US" sz="2400" b="1" dirty="0" smtClean="0"/>
            </a:br>
            <a:r>
              <a:rPr lang="en-US" sz="2400" b="1" dirty="0" smtClean="0"/>
              <a:t>  Merged 2012/2013/2014</a:t>
            </a:r>
          </a:p>
        </p:txBody>
      </p:sp>
      <p:sp>
        <p:nvSpPr>
          <p:cNvPr id="50178" name="Slide Number Placeholder 2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C0878D4-E817-49C1-A565-E5C19F6C66AC}" type="slidenum">
              <a:rPr lang="en-US" sz="1400"/>
              <a:pPr algn="r"/>
              <a:t>14</a:t>
            </a:fld>
            <a:endParaRPr lang="en-US" sz="1400"/>
          </a:p>
        </p:txBody>
      </p:sp>
      <p:sp>
        <p:nvSpPr>
          <p:cNvPr id="50179" name="TextBox 8"/>
          <p:cNvSpPr txBox="1">
            <a:spLocks noChangeArrowheads="1"/>
          </p:cNvSpPr>
          <p:nvPr/>
        </p:nvSpPr>
        <p:spPr bwMode="auto">
          <a:xfrm>
            <a:off x="625475" y="1412875"/>
            <a:ext cx="371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Global Mean Temperature Bias</a:t>
            </a: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5668963" y="1319213"/>
            <a:ext cx="284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Global Mean Wind  Bias</a:t>
            </a:r>
          </a:p>
        </p:txBody>
      </p:sp>
      <p:pic>
        <p:nvPicPr>
          <p:cNvPr id="50183" name="Picture 7" descr="biasmp_T_gglb"/>
          <p:cNvPicPr>
            <a:picLocks noChangeAspect="1" noChangeArrowheads="1"/>
          </p:cNvPicPr>
          <p:nvPr/>
        </p:nvPicPr>
        <p:blipFill>
          <a:blip r:embed="rId2"/>
          <a:srcRect b="21942"/>
          <a:stretch>
            <a:fillRect/>
          </a:stretch>
        </p:blipFill>
        <p:spPr bwMode="auto">
          <a:xfrm>
            <a:off x="0" y="1714503"/>
            <a:ext cx="4702629" cy="4468584"/>
          </a:xfrm>
          <a:prstGeom prst="rect">
            <a:avLst/>
          </a:prstGeom>
          <a:noFill/>
        </p:spPr>
      </p:pic>
      <p:pic>
        <p:nvPicPr>
          <p:cNvPr id="9220" name="Picture 4" descr="http://www.emc.ncep.noaa.gov/gmb/wx24fy/vsdb/gfs2015/g2o/air/bias/biasmp_VWND_gglb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6"/>
          <a:stretch/>
        </p:blipFill>
        <p:spPr bwMode="auto">
          <a:xfrm>
            <a:off x="4702629" y="1683884"/>
            <a:ext cx="4469152" cy="449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161" y="6090399"/>
            <a:ext cx="4034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Reduced tropospheric warm bias, increased near surface warm bias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0685" y="6106569"/>
            <a:ext cx="4324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Strengthened tropospheric wind, slightly weakened stratospheric wind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b="1" smtClean="0"/>
              <a:t>CONUS T2m, Fit to Sfc Obs</a:t>
            </a:r>
            <a:br>
              <a:rPr lang="en-US" sz="2800" b="1" smtClean="0"/>
            </a:br>
            <a:r>
              <a:rPr lang="en-US" sz="2800" b="1" smtClean="0"/>
              <a:t>  Merged 2013/2014</a:t>
            </a:r>
          </a:p>
        </p:txBody>
      </p:sp>
      <p:sp>
        <p:nvSpPr>
          <p:cNvPr id="51202" name="Slide Number Placeholder 2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ABDD6D3-0A0A-496F-8FFA-AD9B56F9A8F9}" type="slidenum">
              <a:rPr lang="en-US" sz="1400"/>
              <a:pPr algn="r"/>
              <a:t>15</a:t>
            </a:fld>
            <a:endParaRPr lang="en-US" sz="1400"/>
          </a:p>
        </p:txBody>
      </p:sp>
      <p:grpSp>
        <p:nvGrpSpPr>
          <p:cNvPr id="51203" name="Group 31"/>
          <p:cNvGrpSpPr>
            <a:grpSpLocks/>
          </p:cNvGrpSpPr>
          <p:nvPr/>
        </p:nvGrpSpPr>
        <p:grpSpPr bwMode="auto">
          <a:xfrm>
            <a:off x="0" y="1190625"/>
            <a:ext cx="9158288" cy="5667375"/>
            <a:chOff x="0" y="750"/>
            <a:chExt cx="5769" cy="3570"/>
          </a:xfrm>
        </p:grpSpPr>
        <p:pic>
          <p:nvPicPr>
            <p:cNvPr id="51211" name="Picture 11" descr="http://www.emc.ncep.noaa.gov/gmb/wx24fy/vsdb/gfs2015/g2o/sfc/fom_T_SFC_SSSG.png"/>
            <p:cNvPicPr>
              <a:picLocks noChangeAspect="1" noChangeArrowheads="1"/>
            </p:cNvPicPr>
            <p:nvPr/>
          </p:nvPicPr>
          <p:blipFill>
            <a:blip r:embed="rId2"/>
            <a:srcRect l="4114" r="4114" b="45258"/>
            <a:stretch>
              <a:fillRect/>
            </a:stretch>
          </p:blipFill>
          <p:spPr bwMode="auto">
            <a:xfrm>
              <a:off x="0" y="751"/>
              <a:ext cx="2819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2" name="Picture 13" descr="http://www.emc.ncep.noaa.gov/gmb/wx24fy/vsdb/gfs2015/g2o/sfc/fom_T_SFC_NN.png"/>
            <p:cNvPicPr>
              <a:picLocks noChangeAspect="1" noChangeArrowheads="1"/>
            </p:cNvPicPr>
            <p:nvPr/>
          </p:nvPicPr>
          <p:blipFill>
            <a:blip r:embed="rId3"/>
            <a:srcRect l="4114" t="2744" r="4114" b="45258"/>
            <a:stretch>
              <a:fillRect/>
            </a:stretch>
          </p:blipFill>
          <p:spPr bwMode="auto">
            <a:xfrm>
              <a:off x="0" y="1837"/>
              <a:ext cx="2792" cy="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3" name="Picture 15" descr="http://www.emc.ncep.noaa.gov/gmb/wx24fy/vsdb/gfs2015/g2o/sfc/fom_T_SFC_MN.png"/>
            <p:cNvPicPr>
              <a:picLocks noChangeAspect="1" noChangeArrowheads="1"/>
            </p:cNvPicPr>
            <p:nvPr/>
          </p:nvPicPr>
          <p:blipFill>
            <a:blip r:embed="rId4"/>
            <a:srcRect r="4114" b="45258"/>
            <a:stretch>
              <a:fillRect/>
            </a:stretch>
          </p:blipFill>
          <p:spPr bwMode="auto">
            <a:xfrm>
              <a:off x="2751" y="750"/>
              <a:ext cx="3009" cy="1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4" name="Picture 17" descr="http://www.emc.ncep.noaa.gov/gmb/wx24fy/vsdb/gfs2015/g2o/sfc/fom_T_SFC_SPL.png"/>
            <p:cNvPicPr>
              <a:picLocks noChangeAspect="1" noChangeArrowheads="1"/>
            </p:cNvPicPr>
            <p:nvPr/>
          </p:nvPicPr>
          <p:blipFill>
            <a:blip r:embed="rId5"/>
            <a:srcRect l="4114" t="2744" r="4114" b="45258"/>
            <a:stretch>
              <a:fillRect/>
            </a:stretch>
          </p:blipFill>
          <p:spPr bwMode="auto">
            <a:xfrm>
              <a:off x="0" y="2966"/>
              <a:ext cx="2812" cy="1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5" name="Picture 18" descr="http://www.emc.ncep.noaa.gov/gmb/wx24fy/vsdb/gfs2015/g2o/sfc/fom_T_SFC_SPL.png"/>
            <p:cNvPicPr>
              <a:picLocks noChangeAspect="1" noChangeArrowheads="1"/>
            </p:cNvPicPr>
            <p:nvPr/>
          </p:nvPicPr>
          <p:blipFill>
            <a:blip r:embed="rId5"/>
            <a:srcRect l="4114" t="90514" r="4114"/>
            <a:stretch>
              <a:fillRect/>
            </a:stretch>
          </p:blipFill>
          <p:spPr bwMode="auto">
            <a:xfrm>
              <a:off x="0" y="4112"/>
              <a:ext cx="281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6" name="Picture 20" descr="http://www.emc.ncep.noaa.gov/gmb/wx24fy/vsdb/gfs2015/g2o/sfc/fom_T_SFC_NA.png"/>
            <p:cNvPicPr>
              <a:picLocks noChangeAspect="1" noChangeArrowheads="1"/>
            </p:cNvPicPr>
            <p:nvPr/>
          </p:nvPicPr>
          <p:blipFill>
            <a:blip r:embed="rId6"/>
            <a:srcRect l="4114" t="2744" r="4114" b="45258"/>
            <a:stretch>
              <a:fillRect/>
            </a:stretch>
          </p:blipFill>
          <p:spPr bwMode="auto">
            <a:xfrm>
              <a:off x="2884" y="1888"/>
              <a:ext cx="2885" cy="1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7" name="Picture 22" descr="http://www.emc.ncep.noaa.gov/gmb/wx24fy/vsdb/gfs2015/g2o/sfc/fom_T_SFC_LGS.png"/>
            <p:cNvPicPr>
              <a:picLocks noChangeAspect="1" noChangeArrowheads="1"/>
            </p:cNvPicPr>
            <p:nvPr/>
          </p:nvPicPr>
          <p:blipFill>
            <a:blip r:embed="rId7"/>
            <a:srcRect l="4114" t="2744" r="4114" b="45258"/>
            <a:stretch>
              <a:fillRect/>
            </a:stretch>
          </p:blipFill>
          <p:spPr bwMode="auto">
            <a:xfrm>
              <a:off x="2884" y="3030"/>
              <a:ext cx="2876" cy="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8" name="Picture 23" descr="http://www.emc.ncep.noaa.gov/gmb/wx24fy/vsdb/gfs2015/g2o/sfc/fom_T_SFC_SPL.png"/>
            <p:cNvPicPr>
              <a:picLocks noChangeAspect="1" noChangeArrowheads="1"/>
            </p:cNvPicPr>
            <p:nvPr/>
          </p:nvPicPr>
          <p:blipFill>
            <a:blip r:embed="rId5"/>
            <a:srcRect l="4114" t="90514" r="4114"/>
            <a:stretch>
              <a:fillRect/>
            </a:stretch>
          </p:blipFill>
          <p:spPr bwMode="auto">
            <a:xfrm>
              <a:off x="2897" y="4112"/>
              <a:ext cx="2863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04" name="Text Box 24"/>
          <p:cNvSpPr txBox="1">
            <a:spLocks noChangeArrowheads="1"/>
          </p:cNvSpPr>
          <p:nvPr/>
        </p:nvSpPr>
        <p:spPr bwMode="auto">
          <a:xfrm>
            <a:off x="2698750" y="1420813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Northwest</a:t>
            </a:r>
          </a:p>
        </p:txBody>
      </p:sp>
      <p:sp>
        <p:nvSpPr>
          <p:cNvPr id="51205" name="Text Box 25"/>
          <p:cNvSpPr txBox="1">
            <a:spLocks noChangeArrowheads="1"/>
          </p:cNvSpPr>
          <p:nvPr/>
        </p:nvSpPr>
        <p:spPr bwMode="auto">
          <a:xfrm>
            <a:off x="2751138" y="3087688"/>
            <a:ext cx="1370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Southwest</a:t>
            </a:r>
          </a:p>
        </p:txBody>
      </p:sp>
      <p:sp>
        <p:nvSpPr>
          <p:cNvPr id="51206" name="Text Box 26"/>
          <p:cNvSpPr txBox="1">
            <a:spLocks noChangeArrowheads="1"/>
          </p:cNvSpPr>
          <p:nvPr/>
        </p:nvSpPr>
        <p:spPr bwMode="auto">
          <a:xfrm>
            <a:off x="2232025" y="4868863"/>
            <a:ext cx="197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Southern Plains</a:t>
            </a:r>
          </a:p>
        </p:txBody>
      </p:sp>
      <p:sp>
        <p:nvSpPr>
          <p:cNvPr id="51207" name="Text Box 27"/>
          <p:cNvSpPr txBox="1">
            <a:spLocks noChangeArrowheads="1"/>
          </p:cNvSpPr>
          <p:nvPr/>
        </p:nvSpPr>
        <p:spPr bwMode="auto">
          <a:xfrm>
            <a:off x="6956425" y="1508125"/>
            <a:ext cx="207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Northern Plains</a:t>
            </a:r>
          </a:p>
        </p:txBody>
      </p:sp>
      <p:sp>
        <p:nvSpPr>
          <p:cNvPr id="51208" name="Text Box 28"/>
          <p:cNvSpPr txBox="1">
            <a:spLocks noChangeArrowheads="1"/>
          </p:cNvSpPr>
          <p:nvPr/>
        </p:nvSpPr>
        <p:spPr bwMode="auto">
          <a:xfrm>
            <a:off x="7621588" y="3213100"/>
            <a:ext cx="1284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Northeast</a:t>
            </a:r>
          </a:p>
        </p:txBody>
      </p:sp>
      <p:sp>
        <p:nvSpPr>
          <p:cNvPr id="51209" name="Text Box 29"/>
          <p:cNvSpPr txBox="1">
            <a:spLocks noChangeArrowheads="1"/>
          </p:cNvSpPr>
          <p:nvPr/>
        </p:nvSpPr>
        <p:spPr bwMode="auto">
          <a:xfrm>
            <a:off x="7599363" y="5033963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Southeast</a:t>
            </a:r>
          </a:p>
        </p:txBody>
      </p:sp>
      <p:sp>
        <p:nvSpPr>
          <p:cNvPr id="51210" name="Text Box 30"/>
          <p:cNvSpPr txBox="1">
            <a:spLocks noChangeArrowheads="1"/>
          </p:cNvSpPr>
          <p:nvPr/>
        </p:nvSpPr>
        <p:spPr bwMode="auto">
          <a:xfrm>
            <a:off x="5386388" y="2605088"/>
            <a:ext cx="305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Reduced nighttime cold 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Group 40"/>
          <p:cNvGrpSpPr>
            <a:grpSpLocks/>
          </p:cNvGrpSpPr>
          <p:nvPr/>
        </p:nvGrpSpPr>
        <p:grpSpPr bwMode="auto">
          <a:xfrm>
            <a:off x="0" y="1335088"/>
            <a:ext cx="4552950" cy="2574925"/>
            <a:chOff x="0" y="787"/>
            <a:chExt cx="2868" cy="1622"/>
          </a:xfrm>
        </p:grpSpPr>
        <p:pic>
          <p:nvPicPr>
            <p:cNvPr id="52246" name="Picture 20" descr="http://www.emc.ncep.noaa.gov/gmb/wx24fy/vsdb/gfs2015/g2o/sfc/fom_VWND_SFC_west.png"/>
            <p:cNvPicPr>
              <a:picLocks noChangeAspect="1" noChangeArrowheads="1"/>
            </p:cNvPicPr>
            <p:nvPr/>
          </p:nvPicPr>
          <p:blipFill>
            <a:blip r:embed="rId2"/>
            <a:srcRect b="45258"/>
            <a:stretch>
              <a:fillRect/>
            </a:stretch>
          </p:blipFill>
          <p:spPr bwMode="auto">
            <a:xfrm>
              <a:off x="0" y="787"/>
              <a:ext cx="2868" cy="1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7" name="Picture 25" descr="http://www.emc.ncep.noaa.gov/gmb/wx24fy/vsdb/gfs2015/g2o/sfc/fom_VWND_SFC_west.png"/>
            <p:cNvPicPr>
              <a:picLocks noChangeAspect="1" noChangeArrowheads="1"/>
            </p:cNvPicPr>
            <p:nvPr/>
          </p:nvPicPr>
          <p:blipFill>
            <a:blip r:embed="rId2"/>
            <a:srcRect t="90514"/>
            <a:stretch>
              <a:fillRect/>
            </a:stretch>
          </p:blipFill>
          <p:spPr bwMode="auto">
            <a:xfrm>
              <a:off x="0" y="2168"/>
              <a:ext cx="28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b="1" smtClean="0"/>
              <a:t>10-m Wind and 2m RH, Fit to Sfc Obs</a:t>
            </a:r>
            <a:br>
              <a:rPr lang="en-US" sz="2800" b="1" smtClean="0"/>
            </a:br>
            <a:r>
              <a:rPr lang="en-US" sz="2800" b="1" smtClean="0"/>
              <a:t>  Merged 2013/2014</a:t>
            </a:r>
          </a:p>
        </p:txBody>
      </p:sp>
      <p:sp>
        <p:nvSpPr>
          <p:cNvPr id="52227" name="Slide Number Placeholder 2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23DAAF9-C16A-465B-9543-65D1DD64BF7B}" type="slidenum">
              <a:rPr lang="en-US" sz="1400"/>
              <a:pPr algn="r"/>
              <a:t>16</a:t>
            </a:fld>
            <a:endParaRPr lang="en-US" sz="1400"/>
          </a:p>
        </p:txBody>
      </p:sp>
      <p:sp>
        <p:nvSpPr>
          <p:cNvPr id="52228" name="Text Box 23"/>
          <p:cNvSpPr txBox="1">
            <a:spLocks noChangeArrowheads="1"/>
          </p:cNvSpPr>
          <p:nvPr/>
        </p:nvSpPr>
        <p:spPr bwMode="auto">
          <a:xfrm>
            <a:off x="2435225" y="1649413"/>
            <a:ext cx="175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CONUS West</a:t>
            </a:r>
          </a:p>
        </p:txBody>
      </p:sp>
      <p:sp>
        <p:nvSpPr>
          <p:cNvPr id="52229" name="Text Box 24"/>
          <p:cNvSpPr txBox="1">
            <a:spLocks noChangeArrowheads="1"/>
          </p:cNvSpPr>
          <p:nvPr/>
        </p:nvSpPr>
        <p:spPr bwMode="auto">
          <a:xfrm>
            <a:off x="6985000" y="1978025"/>
            <a:ext cx="1751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CONUS West</a:t>
            </a:r>
          </a:p>
        </p:txBody>
      </p:sp>
      <p:grpSp>
        <p:nvGrpSpPr>
          <p:cNvPr id="52230" name="Group 28"/>
          <p:cNvGrpSpPr>
            <a:grpSpLocks/>
          </p:cNvGrpSpPr>
          <p:nvPr/>
        </p:nvGrpSpPr>
        <p:grpSpPr bwMode="auto">
          <a:xfrm>
            <a:off x="4445000" y="1362075"/>
            <a:ext cx="4699000" cy="2595563"/>
            <a:chOff x="2800" y="786"/>
            <a:chExt cx="2960" cy="2322"/>
          </a:xfrm>
        </p:grpSpPr>
        <p:pic>
          <p:nvPicPr>
            <p:cNvPr id="52244" name="Picture 22" descr="http://www.emc.ncep.noaa.gov/gmb/wx24fy/vsdb/gfs2015/g2o/sfc/fom_VWND_SFC_east.png"/>
            <p:cNvPicPr>
              <a:picLocks noChangeAspect="1" noChangeArrowheads="1"/>
            </p:cNvPicPr>
            <p:nvPr/>
          </p:nvPicPr>
          <p:blipFill>
            <a:blip r:embed="rId3"/>
            <a:srcRect b="45258"/>
            <a:stretch>
              <a:fillRect/>
            </a:stretch>
          </p:blipFill>
          <p:spPr bwMode="auto">
            <a:xfrm>
              <a:off x="2811" y="786"/>
              <a:ext cx="2949" cy="2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5" name="Picture 26" descr="http://www.emc.ncep.noaa.gov/gmb/wx24fy/vsdb/gfs2015/g2o/sfc/fom_VWND_SFC_west.png"/>
            <p:cNvPicPr>
              <a:picLocks noChangeAspect="1" noChangeArrowheads="1"/>
            </p:cNvPicPr>
            <p:nvPr/>
          </p:nvPicPr>
          <p:blipFill>
            <a:blip r:embed="rId2"/>
            <a:srcRect t="90514"/>
            <a:stretch>
              <a:fillRect/>
            </a:stretch>
          </p:blipFill>
          <p:spPr bwMode="auto">
            <a:xfrm>
              <a:off x="2800" y="2765"/>
              <a:ext cx="2960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31" name="Text Box 29"/>
          <p:cNvSpPr txBox="1">
            <a:spLocks noChangeArrowheads="1"/>
          </p:cNvSpPr>
          <p:nvPr/>
        </p:nvSpPr>
        <p:spPr bwMode="auto">
          <a:xfrm>
            <a:off x="7029450" y="1730375"/>
            <a:ext cx="168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CONUS East</a:t>
            </a:r>
          </a:p>
        </p:txBody>
      </p:sp>
      <p:pic>
        <p:nvPicPr>
          <p:cNvPr id="52232" name="Picture 33" descr="http://www.emc.ncep.noaa.gov/gmb/wx24fy/vsdb/gfs2015/g2o/sfc/fom_RH_SFC_east.png"/>
          <p:cNvPicPr>
            <a:picLocks noChangeAspect="1" noChangeArrowheads="1"/>
          </p:cNvPicPr>
          <p:nvPr/>
        </p:nvPicPr>
        <p:blipFill>
          <a:blip r:embed="rId4"/>
          <a:srcRect b="45258"/>
          <a:stretch>
            <a:fillRect/>
          </a:stretch>
        </p:blipFill>
        <p:spPr bwMode="auto">
          <a:xfrm>
            <a:off x="4449763" y="3879850"/>
            <a:ext cx="4694237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33" name="Group 36"/>
          <p:cNvGrpSpPr>
            <a:grpSpLocks/>
          </p:cNvGrpSpPr>
          <p:nvPr/>
        </p:nvGrpSpPr>
        <p:grpSpPr bwMode="auto">
          <a:xfrm>
            <a:off x="0" y="3951288"/>
            <a:ext cx="4576763" cy="2906712"/>
            <a:chOff x="0" y="2489"/>
            <a:chExt cx="2883" cy="1831"/>
          </a:xfrm>
        </p:grpSpPr>
        <p:pic>
          <p:nvPicPr>
            <p:cNvPr id="52242" name="Picture 31" descr="http://www.emc.ncep.noaa.gov/gmb/wx24fy/vsdb/gfs2015/g2o/sfc/fom_RH_SFC_west.png"/>
            <p:cNvPicPr>
              <a:picLocks noChangeAspect="1" noChangeArrowheads="1"/>
            </p:cNvPicPr>
            <p:nvPr/>
          </p:nvPicPr>
          <p:blipFill>
            <a:blip r:embed="rId5"/>
            <a:srcRect b="45258"/>
            <a:stretch>
              <a:fillRect/>
            </a:stretch>
          </p:blipFill>
          <p:spPr bwMode="auto">
            <a:xfrm>
              <a:off x="0" y="2489"/>
              <a:ext cx="2883" cy="1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3" name="Picture 34" descr="http://www.emc.ncep.noaa.gov/gmb/wx24fy/vsdb/gfs2015/g2o/sfc/fom_VWND_SFC_west.png"/>
            <p:cNvPicPr>
              <a:picLocks noChangeAspect="1" noChangeArrowheads="1"/>
            </p:cNvPicPr>
            <p:nvPr/>
          </p:nvPicPr>
          <p:blipFill>
            <a:blip r:embed="rId2"/>
            <a:srcRect t="90514"/>
            <a:stretch>
              <a:fillRect/>
            </a:stretch>
          </p:blipFill>
          <p:spPr bwMode="auto">
            <a:xfrm>
              <a:off x="0" y="4079"/>
              <a:ext cx="2868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234" name="Picture 35" descr="http://www.emc.ncep.noaa.gov/gmb/wx24fy/vsdb/gfs2015/g2o/sfc/fom_VWND_SFC_west.png"/>
          <p:cNvPicPr>
            <a:picLocks noChangeAspect="1" noChangeArrowheads="1"/>
          </p:cNvPicPr>
          <p:nvPr/>
        </p:nvPicPr>
        <p:blipFill>
          <a:blip r:embed="rId2"/>
          <a:srcRect t="90514"/>
          <a:stretch>
            <a:fillRect/>
          </a:stretch>
        </p:blipFill>
        <p:spPr bwMode="auto">
          <a:xfrm>
            <a:off x="4491038" y="6384925"/>
            <a:ext cx="4652962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235" name="Group 39"/>
          <p:cNvGrpSpPr>
            <a:grpSpLocks/>
          </p:cNvGrpSpPr>
          <p:nvPr/>
        </p:nvGrpSpPr>
        <p:grpSpPr bwMode="auto">
          <a:xfrm>
            <a:off x="4449763" y="3970338"/>
            <a:ext cx="4694237" cy="2887662"/>
            <a:chOff x="2803" y="2501"/>
            <a:chExt cx="2957" cy="1819"/>
          </a:xfrm>
        </p:grpSpPr>
        <p:pic>
          <p:nvPicPr>
            <p:cNvPr id="52240" name="Picture 37" descr="http://www.emc.ncep.noaa.gov/gmb/wx24fy/vsdb/gfs2015/g2o/sfc/fom_RH_SFC_east.png"/>
            <p:cNvPicPr>
              <a:picLocks noChangeAspect="1" noChangeArrowheads="1"/>
            </p:cNvPicPr>
            <p:nvPr/>
          </p:nvPicPr>
          <p:blipFill>
            <a:blip r:embed="rId4"/>
            <a:srcRect b="45258"/>
            <a:stretch>
              <a:fillRect/>
            </a:stretch>
          </p:blipFill>
          <p:spPr bwMode="auto">
            <a:xfrm>
              <a:off x="2803" y="2501"/>
              <a:ext cx="2957" cy="1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41" name="Picture 38" descr="http://www.emc.ncep.noaa.gov/gmb/wx24fy/vsdb/gfs2015/g2o/sfc/fom_VWND_SFC_west.png"/>
            <p:cNvPicPr>
              <a:picLocks noChangeAspect="1" noChangeArrowheads="1"/>
            </p:cNvPicPr>
            <p:nvPr/>
          </p:nvPicPr>
          <p:blipFill>
            <a:blip r:embed="rId2"/>
            <a:srcRect t="90514"/>
            <a:stretch>
              <a:fillRect/>
            </a:stretch>
          </p:blipFill>
          <p:spPr bwMode="auto">
            <a:xfrm>
              <a:off x="2829" y="4079"/>
              <a:ext cx="293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36" name="Text Box 41"/>
          <p:cNvSpPr txBox="1">
            <a:spLocks noChangeArrowheads="1"/>
          </p:cNvSpPr>
          <p:nvPr/>
        </p:nvSpPr>
        <p:spPr bwMode="auto">
          <a:xfrm>
            <a:off x="2443163" y="4487863"/>
            <a:ext cx="1751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CONUS West</a:t>
            </a:r>
          </a:p>
        </p:txBody>
      </p:sp>
      <p:sp>
        <p:nvSpPr>
          <p:cNvPr id="52237" name="Text Box 42"/>
          <p:cNvSpPr txBox="1">
            <a:spLocks noChangeArrowheads="1"/>
          </p:cNvSpPr>
          <p:nvPr/>
        </p:nvSpPr>
        <p:spPr bwMode="auto">
          <a:xfrm>
            <a:off x="7007225" y="4538663"/>
            <a:ext cx="1681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CONUS East</a:t>
            </a:r>
          </a:p>
        </p:txBody>
      </p:sp>
      <p:sp>
        <p:nvSpPr>
          <p:cNvPr id="52238" name="Text Box 43"/>
          <p:cNvSpPr txBox="1">
            <a:spLocks noChangeArrowheads="1"/>
          </p:cNvSpPr>
          <p:nvPr/>
        </p:nvSpPr>
        <p:spPr bwMode="auto">
          <a:xfrm>
            <a:off x="4002088" y="3944938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2m RH</a:t>
            </a:r>
          </a:p>
        </p:txBody>
      </p:sp>
      <p:sp>
        <p:nvSpPr>
          <p:cNvPr id="52239" name="Text Box 44"/>
          <p:cNvSpPr txBox="1">
            <a:spLocks noChangeArrowheads="1"/>
          </p:cNvSpPr>
          <p:nvPr/>
        </p:nvSpPr>
        <p:spPr bwMode="auto">
          <a:xfrm>
            <a:off x="3810000" y="1295400"/>
            <a:ext cx="1382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10m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http://www.emc.ncep.noaa.gov/gmb/wx24fy/vsdb/gfs2015/track/tracks_ep.t.gif"/>
          <p:cNvPicPr>
            <a:picLocks noChangeAspect="1" noChangeArrowheads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0" y="4052888"/>
            <a:ext cx="48895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4" descr="http://www.emc.ncep.noaa.gov/gmb/wx24fy/vsdb/gfs2015/track/tracks_ep.i.gif"/>
          <p:cNvPicPr>
            <a:picLocks noChangeAspect="1" noChangeArrowheads="1"/>
          </p:cNvPicPr>
          <p:nvPr/>
        </p:nvPicPr>
        <p:blipFill>
          <a:blip r:embed="rId3"/>
          <a:srcRect b="51125"/>
          <a:stretch>
            <a:fillRect/>
          </a:stretch>
        </p:blipFill>
        <p:spPr bwMode="auto">
          <a:xfrm>
            <a:off x="4708525" y="4081463"/>
            <a:ext cx="4435475" cy="277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4" descr="http://www.emc.ncep.noaa.gov/gmb/wx24fy/vsdb/gfs2015/track/tracks_al.t.gif"/>
          <p:cNvPicPr>
            <a:picLocks noChangeAspect="1" noChangeArrowheads="1"/>
          </p:cNvPicPr>
          <p:nvPr/>
        </p:nvPicPr>
        <p:blipFill>
          <a:blip r:embed="rId4"/>
          <a:srcRect b="51053"/>
          <a:stretch>
            <a:fillRect/>
          </a:stretch>
        </p:blipFill>
        <p:spPr bwMode="auto">
          <a:xfrm>
            <a:off x="217488" y="1143000"/>
            <a:ext cx="4695825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6" descr="http://www.emc.ncep.noaa.gov/gmb/wx24fy/vsdb/gfs2015/track/tracks_al.i.gif"/>
          <p:cNvPicPr>
            <a:picLocks noChangeAspect="1" noChangeArrowheads="1"/>
          </p:cNvPicPr>
          <p:nvPr/>
        </p:nvPicPr>
        <p:blipFill>
          <a:blip r:embed="rId5"/>
          <a:srcRect b="51613"/>
          <a:stretch>
            <a:fillRect/>
          </a:stretch>
        </p:blipFill>
        <p:spPr bwMode="auto">
          <a:xfrm>
            <a:off x="4921250" y="1143000"/>
            <a:ext cx="422275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smtClean="0"/>
              <a:t>Hurricane Verification 2012/2013/2014</a:t>
            </a:r>
          </a:p>
        </p:txBody>
      </p:sp>
      <p:sp>
        <p:nvSpPr>
          <p:cNvPr id="53254" name="Slide Number Placeholder 2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B2DD977-96EE-4BB5-B00A-112D6135B43E}" type="slidenum">
              <a:rPr lang="en-US" sz="1400"/>
              <a:pPr algn="r"/>
              <a:t>17</a:t>
            </a:fld>
            <a:endParaRPr lang="en-US" sz="1400"/>
          </a:p>
        </p:txBody>
      </p:sp>
      <p:sp>
        <p:nvSpPr>
          <p:cNvPr id="53255" name="TextBox 3"/>
          <p:cNvSpPr txBox="1">
            <a:spLocks noChangeArrowheads="1"/>
          </p:cNvSpPr>
          <p:nvPr/>
        </p:nvSpPr>
        <p:spPr bwMode="auto">
          <a:xfrm>
            <a:off x="1371600" y="1924050"/>
            <a:ext cx="172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Atlantic Track</a:t>
            </a:r>
          </a:p>
        </p:txBody>
      </p:sp>
      <p:sp>
        <p:nvSpPr>
          <p:cNvPr id="53256" name="TextBox 9"/>
          <p:cNvSpPr txBox="1">
            <a:spLocks noChangeArrowheads="1"/>
          </p:cNvSpPr>
          <p:nvPr/>
        </p:nvSpPr>
        <p:spPr bwMode="auto">
          <a:xfrm>
            <a:off x="6254750" y="2967038"/>
            <a:ext cx="203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Atlantic Intensity</a:t>
            </a:r>
          </a:p>
        </p:txBody>
      </p:sp>
      <p:sp>
        <p:nvSpPr>
          <p:cNvPr id="53257" name="TextBox 12"/>
          <p:cNvSpPr txBox="1">
            <a:spLocks noChangeArrowheads="1"/>
          </p:cNvSpPr>
          <p:nvPr/>
        </p:nvSpPr>
        <p:spPr bwMode="auto">
          <a:xfrm>
            <a:off x="1304925" y="4891088"/>
            <a:ext cx="2652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Eastern Pacific  Track</a:t>
            </a:r>
          </a:p>
        </p:txBody>
      </p:sp>
      <p:sp>
        <p:nvSpPr>
          <p:cNvPr id="53258" name="TextBox 13"/>
          <p:cNvSpPr txBox="1">
            <a:spLocks noChangeArrowheads="1"/>
          </p:cNvSpPr>
          <p:nvPr/>
        </p:nvSpPr>
        <p:spPr bwMode="auto">
          <a:xfrm>
            <a:off x="6078538" y="5899150"/>
            <a:ext cx="296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Eastern Pacific  Intensity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http://www.emc.ncep.noaa.gov/gmb/wx24fy/vsdb/gfs2015/track/tracks_wp.t.gif"/>
          <p:cNvPicPr>
            <a:picLocks noChangeAspect="1" noChangeArrowheads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369888" y="1309688"/>
            <a:ext cx="4316412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4" descr="http://www.emc.ncep.noaa.gov/gmb/wx24fy/vsdb/gfs2015/track/tracks_wp.i.gif"/>
          <p:cNvPicPr>
            <a:picLocks noChangeAspect="1" noChangeArrowheads="1"/>
          </p:cNvPicPr>
          <p:nvPr/>
        </p:nvPicPr>
        <p:blipFill>
          <a:blip r:embed="rId3"/>
          <a:srcRect b="51402"/>
          <a:stretch>
            <a:fillRect/>
          </a:stretch>
        </p:blipFill>
        <p:spPr bwMode="auto">
          <a:xfrm>
            <a:off x="4681538" y="1338263"/>
            <a:ext cx="4462462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smtClean="0"/>
              <a:t>Hurricane Verification 2012/2013/2014</a:t>
            </a:r>
          </a:p>
        </p:txBody>
      </p:sp>
      <p:sp>
        <p:nvSpPr>
          <p:cNvPr id="54276" name="Slide Number Placeholder 2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18798CC-E13D-4325-91AC-06DB2755E380}" type="slidenum">
              <a:rPr lang="en-US" sz="1400"/>
              <a:pPr algn="r"/>
              <a:t>18</a:t>
            </a:fld>
            <a:endParaRPr lang="en-US" sz="1400"/>
          </a:p>
        </p:txBody>
      </p:sp>
      <p:sp>
        <p:nvSpPr>
          <p:cNvPr id="54277" name="TextBox 12"/>
          <p:cNvSpPr txBox="1">
            <a:spLocks noChangeArrowheads="1"/>
          </p:cNvSpPr>
          <p:nvPr/>
        </p:nvSpPr>
        <p:spPr bwMode="auto">
          <a:xfrm>
            <a:off x="1433513" y="1987550"/>
            <a:ext cx="2722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Western Pacific  Track</a:t>
            </a:r>
          </a:p>
        </p:txBody>
      </p:sp>
      <p:sp>
        <p:nvSpPr>
          <p:cNvPr id="54278" name="TextBox 13"/>
          <p:cNvSpPr txBox="1">
            <a:spLocks noChangeArrowheads="1"/>
          </p:cNvSpPr>
          <p:nvPr/>
        </p:nvSpPr>
        <p:spPr bwMode="auto">
          <a:xfrm>
            <a:off x="5975350" y="3475038"/>
            <a:ext cx="303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Western Pacific  Intensity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3" descr="http://www.emc.ncep.noaa.gov/gmb/wx24fy/vsdb/prhs11b/track/tracks_al.t.gif"/>
          <p:cNvPicPr>
            <a:picLocks noChangeAspect="1" noChangeArrowheads="1"/>
          </p:cNvPicPr>
          <p:nvPr/>
        </p:nvPicPr>
        <p:blipFill>
          <a:blip r:embed="rId2"/>
          <a:srcRect b="48485"/>
          <a:stretch>
            <a:fillRect/>
          </a:stretch>
        </p:blipFill>
        <p:spPr bwMode="auto">
          <a:xfrm>
            <a:off x="0" y="1316038"/>
            <a:ext cx="50546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smtClean="0"/>
              <a:t>Hurricane Track Verification,  2011</a:t>
            </a:r>
          </a:p>
        </p:txBody>
      </p:sp>
      <p:sp>
        <p:nvSpPr>
          <p:cNvPr id="55299" name="Slide Number Placeholder 2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3326AF3-FCD4-427A-B35B-D1BBB6CBA7E2}" type="slidenum">
              <a:rPr lang="en-US" sz="1400"/>
              <a:pPr algn="r"/>
              <a:t>19</a:t>
            </a:fld>
            <a:endParaRPr lang="en-US" sz="1400"/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1371600" y="1924050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Atlantic</a:t>
            </a:r>
          </a:p>
        </p:txBody>
      </p:sp>
      <p:pic>
        <p:nvPicPr>
          <p:cNvPr id="55301" name="Picture 15" descr="http://www.emc.ncep.noaa.gov/gmb/wx24fy/vsdb/prhs11b/track/tracks_ep.t.gif"/>
          <p:cNvPicPr>
            <a:picLocks noChangeAspect="1" noChangeArrowheads="1"/>
          </p:cNvPicPr>
          <p:nvPr/>
        </p:nvPicPr>
        <p:blipFill>
          <a:blip r:embed="rId3"/>
          <a:srcRect b="48485"/>
          <a:stretch>
            <a:fillRect/>
          </a:stretch>
        </p:blipFill>
        <p:spPr bwMode="auto">
          <a:xfrm>
            <a:off x="0" y="3943350"/>
            <a:ext cx="50546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Box 3"/>
          <p:cNvSpPr txBox="1">
            <a:spLocks noChangeArrowheads="1"/>
          </p:cNvSpPr>
          <p:nvPr/>
        </p:nvSpPr>
        <p:spPr bwMode="auto">
          <a:xfrm>
            <a:off x="1190625" y="4543425"/>
            <a:ext cx="194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Eastern  Pacific</a:t>
            </a:r>
          </a:p>
        </p:txBody>
      </p:sp>
      <p:pic>
        <p:nvPicPr>
          <p:cNvPr id="55303" name="Picture 18" descr="http://www.emc.ncep.noaa.gov/gmb/wx24fy/vsdb/prhs11b/track/tracks_wp.t.gif"/>
          <p:cNvPicPr>
            <a:picLocks noChangeAspect="1" noChangeArrowheads="1"/>
          </p:cNvPicPr>
          <p:nvPr/>
        </p:nvPicPr>
        <p:blipFill>
          <a:blip r:embed="rId4"/>
          <a:srcRect b="48485"/>
          <a:stretch>
            <a:fillRect/>
          </a:stretch>
        </p:blipFill>
        <p:spPr bwMode="auto">
          <a:xfrm>
            <a:off x="4772025" y="3943350"/>
            <a:ext cx="43719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TextBox 3"/>
          <p:cNvSpPr txBox="1">
            <a:spLocks noChangeArrowheads="1"/>
          </p:cNvSpPr>
          <p:nvPr/>
        </p:nvSpPr>
        <p:spPr bwMode="auto">
          <a:xfrm>
            <a:off x="5872163" y="4594225"/>
            <a:ext cx="201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Western  Pacific</a:t>
            </a:r>
          </a:p>
        </p:txBody>
      </p:sp>
      <p:sp>
        <p:nvSpPr>
          <p:cNvPr id="55305" name="Text Box 20"/>
          <p:cNvSpPr txBox="1">
            <a:spLocks noChangeArrowheads="1"/>
          </p:cNvSpPr>
          <p:nvPr/>
        </p:nvSpPr>
        <p:spPr bwMode="auto">
          <a:xfrm>
            <a:off x="5353050" y="1462088"/>
            <a:ext cx="3435350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HS11</a:t>
            </a:r>
            <a:r>
              <a:rPr lang="en-US"/>
              <a:t>:  T1534 parallel</a:t>
            </a:r>
          </a:p>
          <a:p>
            <a:r>
              <a:rPr lang="en-US">
                <a:solidFill>
                  <a:srgbClr val="00FF00"/>
                </a:solidFill>
              </a:rPr>
              <a:t>ENKF</a:t>
            </a:r>
            <a:r>
              <a:rPr lang="en-US"/>
              <a:t>:  T574 ENKF-3DVAR parallel</a:t>
            </a:r>
          </a:p>
          <a:p>
            <a:endParaRPr lang="en-US"/>
          </a:p>
          <a:p>
            <a:r>
              <a:rPr lang="en-US" sz="1800"/>
              <a:t>ENKF was run only for part of the 2011 hurricane season (08/20/2011 – 10/16/2011)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0"/>
            <a:ext cx="7554686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/>
              <a:t>Implementation Overview</a:t>
            </a:r>
          </a:p>
        </p:txBody>
      </p:sp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361950" y="1235075"/>
            <a:ext cx="8213725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This upgrade is planned for </a:t>
            </a:r>
            <a:r>
              <a:rPr lang="en-US" dirty="0" smtClean="0">
                <a:solidFill>
                  <a:srgbClr val="0000FF"/>
                </a:solidFill>
              </a:rPr>
              <a:t>December 9, </a:t>
            </a:r>
            <a:r>
              <a:rPr lang="en-US" dirty="0">
                <a:solidFill>
                  <a:srgbClr val="0000FF"/>
                </a:solidFill>
              </a:rPr>
              <a:t>2014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System description </a:t>
            </a:r>
          </a:p>
          <a:p>
            <a:pPr marL="1085850" lvl="2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This is a change to the GDAS and GFS.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What’s being changed in the system</a:t>
            </a:r>
          </a:p>
          <a:p>
            <a:pPr marL="1085850" lvl="2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Analysis</a:t>
            </a:r>
          </a:p>
          <a:p>
            <a:pPr marL="1085850" lvl="2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Model</a:t>
            </a:r>
            <a:endParaRPr lang="en-US" dirty="0">
              <a:solidFill>
                <a:srgbClr val="FF0000"/>
              </a:solidFill>
            </a:endParaRPr>
          </a:p>
          <a:p>
            <a:pPr marL="1543050" lvl="3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T1534 </a:t>
            </a:r>
            <a:r>
              <a:rPr lang="en-US" dirty="0" smtClean="0">
                <a:solidFill>
                  <a:srgbClr val="FF0000"/>
                </a:solidFill>
              </a:rPr>
              <a:t>(to 10 days) Semi-</a:t>
            </a:r>
            <a:r>
              <a:rPr lang="en-US" dirty="0" err="1" smtClean="0">
                <a:solidFill>
                  <a:srgbClr val="FF0000"/>
                </a:solidFill>
              </a:rPr>
              <a:t>Lagrangian</a:t>
            </a:r>
            <a:endParaRPr lang="en-US" dirty="0">
              <a:solidFill>
                <a:srgbClr val="FF0000"/>
              </a:solidFill>
            </a:endParaRPr>
          </a:p>
          <a:p>
            <a:pPr marL="1543050" lvl="3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Use </a:t>
            </a:r>
            <a:r>
              <a:rPr lang="en-US" dirty="0">
                <a:solidFill>
                  <a:srgbClr val="FF0000"/>
                </a:solidFill>
              </a:rPr>
              <a:t>of high resolution daily SST and sea ice analysis</a:t>
            </a:r>
          </a:p>
          <a:p>
            <a:pPr marL="1543050" lvl="3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Physics </a:t>
            </a:r>
          </a:p>
          <a:p>
            <a:pPr marL="1543050" lvl="3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Land Surface</a:t>
            </a:r>
          </a:p>
          <a:p>
            <a:pPr marL="1085850" lvl="2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Post Processor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Expected </a:t>
            </a:r>
            <a:r>
              <a:rPr lang="en-US" dirty="0">
                <a:solidFill>
                  <a:srgbClr val="0000FF"/>
                </a:solidFill>
              </a:rPr>
              <a:t>benefits to end users associated with upgrade</a:t>
            </a:r>
          </a:p>
          <a:p>
            <a:pPr marL="1085850" lvl="2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Upgrade </a:t>
            </a:r>
            <a:r>
              <a:rPr lang="en-US" dirty="0">
                <a:solidFill>
                  <a:srgbClr val="FF0000"/>
                </a:solidFill>
              </a:rPr>
              <a:t>in global modeling capability.</a:t>
            </a:r>
          </a:p>
          <a:p>
            <a:pPr marL="1085850" lvl="2" indent="-1714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Improvement </a:t>
            </a:r>
            <a:r>
              <a:rPr lang="en-US" dirty="0">
                <a:solidFill>
                  <a:srgbClr val="FF0000"/>
                </a:solidFill>
              </a:rPr>
              <a:t>in forecast skill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This implementation will put GFS/GDAS into EE process.</a:t>
            </a:r>
            <a:endParaRPr lang="en-US" dirty="0">
              <a:solidFill>
                <a:srgbClr val="FF0000"/>
              </a:solidFill>
            </a:endParaRPr>
          </a:p>
          <a:p>
            <a:pPr marL="1085850" lvl="2" indent="-171450">
              <a:lnSpc>
                <a:spcPct val="90000"/>
              </a:lnSpc>
              <a:spcBef>
                <a:spcPct val="20000"/>
              </a:spcBef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A0A5BCE-9AE9-4990-B336-600B0EA0D910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3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b="1" smtClean="0">
                <a:solidFill>
                  <a:srgbClr val="0000FF"/>
                </a:solidFill>
              </a:rPr>
              <a:t>2012 Hurricane Sandy</a:t>
            </a:r>
          </a:p>
        </p:txBody>
      </p:sp>
      <p:sp>
        <p:nvSpPr>
          <p:cNvPr id="56322" name="Slide Number Placeholder 2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946A7DB-991B-4BC6-A74A-6DB1ACCDFB0E}" type="slidenum">
              <a:rPr lang="en-US" sz="1400"/>
              <a:pPr algn="r"/>
              <a:t>20</a:t>
            </a:fld>
            <a:endParaRPr lang="en-US" sz="1400"/>
          </a:p>
        </p:txBody>
      </p:sp>
      <p:sp>
        <p:nvSpPr>
          <p:cNvPr id="56323" name="Rectangle 11"/>
          <p:cNvSpPr>
            <a:spLocks noChangeArrowheads="1"/>
          </p:cNvSpPr>
          <p:nvPr/>
        </p:nvSpPr>
        <p:spPr bwMode="auto">
          <a:xfrm>
            <a:off x="254000" y="1346200"/>
            <a:ext cx="8434388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/>
            <a:r>
              <a:rPr lang="en-US" b="1"/>
              <a:t>Summary:</a:t>
            </a:r>
            <a:endParaRPr lang="en-US"/>
          </a:p>
          <a:p>
            <a:pPr marL="174625" indent="-174625">
              <a:buFontTx/>
              <a:buChar char="•"/>
            </a:pPr>
            <a:r>
              <a:rPr lang="en-US"/>
              <a:t>At day 7,  HS12 is significantly better than AVNO.  HS12 showed the tendency to move Sandy northwestward.  </a:t>
            </a:r>
          </a:p>
          <a:p>
            <a:pPr marL="174625" indent="-174625">
              <a:buFontTx/>
              <a:buChar char="•"/>
            </a:pPr>
            <a:endParaRPr lang="en-US"/>
          </a:p>
          <a:p>
            <a:pPr marL="174625" indent="-174625">
              <a:buFontTx/>
              <a:buChar char="•"/>
            </a:pPr>
            <a:r>
              <a:rPr lang="en-US"/>
              <a:t>At day 6, HS12 is slightly better than AVNO, but the difference is small.</a:t>
            </a:r>
          </a:p>
          <a:p>
            <a:pPr marL="174625" indent="-174625">
              <a:buFontTx/>
              <a:buChar char="•"/>
            </a:pPr>
            <a:endParaRPr lang="en-US"/>
          </a:p>
          <a:p>
            <a:pPr marL="174625" indent="-174625">
              <a:buFontTx/>
              <a:buChar char="•"/>
            </a:pPr>
            <a:r>
              <a:rPr lang="en-US"/>
              <a:t>At day-5 and day-4, the results are mixed. HS12 is better than AVNO for certain cycles but worse for other cycles.  </a:t>
            </a:r>
          </a:p>
          <a:p>
            <a:pPr marL="174625" indent="-174625">
              <a:buFontTx/>
              <a:buChar char="•"/>
            </a:pPr>
            <a:endParaRPr lang="en-US"/>
          </a:p>
          <a:p>
            <a:pPr marL="174625" indent="-174625">
              <a:buFontTx/>
              <a:buChar char="•"/>
            </a:pPr>
            <a:r>
              <a:rPr lang="en-US"/>
              <a:t>At day 3 and less, HS12 is much better than AVNO.   HS12 forecast is as good as or slightly better than ECMWF forecast.</a:t>
            </a:r>
          </a:p>
          <a:p>
            <a:pPr marL="174625" indent="-174625">
              <a:buFontTx/>
              <a:buChar char="•"/>
            </a:pPr>
            <a:endParaRPr lang="en-US"/>
          </a:p>
          <a:p>
            <a:pPr marL="174625" indent="-174625">
              <a:buFontTx/>
              <a:buChar char="•"/>
            </a:pPr>
            <a:r>
              <a:rPr lang="en-US" b="1">
                <a:solidFill>
                  <a:srgbClr val="002060"/>
                </a:solidFill>
              </a:rPr>
              <a:t>Overall, the forecast of hurricane Sandy’s track is improved in the experimental T1534 semi-lag GFS in comparison with the operational T574 Eulerian GFS.  The improvement is most significant for short-lead forecast within 72 hours.   Long-lead 6 to 7-day forecasts showed improvement for certain cycles.</a:t>
            </a:r>
            <a:endParaRPr lang="en-US" b="1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>
          <a:xfrm>
            <a:off x="423863" y="230188"/>
            <a:ext cx="8229600" cy="563562"/>
          </a:xfrm>
        </p:spPr>
        <p:txBody>
          <a:bodyPr/>
          <a:lstStyle/>
          <a:p>
            <a:r>
              <a:rPr lang="en-US" sz="2900" smtClean="0">
                <a:solidFill>
                  <a:srgbClr val="002060"/>
                </a:solidFill>
              </a:rPr>
              <a:t>Mean Track and Intensity Errors</a:t>
            </a:r>
            <a:br>
              <a:rPr lang="en-US" sz="2900" smtClean="0">
                <a:solidFill>
                  <a:srgbClr val="002060"/>
                </a:solidFill>
              </a:rPr>
            </a:br>
            <a:r>
              <a:rPr lang="en-US" sz="2900" smtClean="0">
                <a:solidFill>
                  <a:srgbClr val="002060"/>
                </a:solidFill>
              </a:rPr>
              <a:t>22 - 30 October 2012, 4 cycles/day </a:t>
            </a:r>
          </a:p>
        </p:txBody>
      </p:sp>
      <p:pic>
        <p:nvPicPr>
          <p:cNvPr id="57346" name="Picture 2" descr="http://www.emc.ncep.noaa.gov/gmb/wd20rt/vsdb/prhs12/track/tracks_Sandy.t.gif"/>
          <p:cNvPicPr>
            <a:picLocks noChangeAspect="1" noChangeArrowheads="1"/>
          </p:cNvPicPr>
          <p:nvPr/>
        </p:nvPicPr>
        <p:blipFill>
          <a:blip r:embed="rId2"/>
          <a:srcRect b="50000"/>
          <a:stretch>
            <a:fillRect/>
          </a:stretch>
        </p:blipFill>
        <p:spPr bwMode="auto">
          <a:xfrm>
            <a:off x="152400" y="1295400"/>
            <a:ext cx="4419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4" descr="http://www.emc.ncep.noaa.gov/gmb/wd20rt/vsdb/prhs12/track/tracks_Sandy.i.gif"/>
          <p:cNvPicPr>
            <a:picLocks noChangeAspect="1" noChangeArrowheads="1"/>
          </p:cNvPicPr>
          <p:nvPr/>
        </p:nvPicPr>
        <p:blipFill>
          <a:blip r:embed="rId3"/>
          <a:srcRect l="14151" b="50000"/>
          <a:stretch>
            <a:fillRect/>
          </a:stretch>
        </p:blipFill>
        <p:spPr bwMode="auto">
          <a:xfrm>
            <a:off x="4572000" y="1295400"/>
            <a:ext cx="46053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22B5444-87DF-4234-ABE2-0B77CD4AB48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2000" b="1" smtClean="0">
                <a:solidFill>
                  <a:srgbClr val="002060"/>
                </a:solidFill>
              </a:rPr>
              <a:t>Tracks from Forecast Cycles 20121022: 12Z and 18Z</a:t>
            </a:r>
            <a:br>
              <a:rPr lang="en-US" sz="2000" b="1" smtClean="0">
                <a:solidFill>
                  <a:srgbClr val="002060"/>
                </a:solidFill>
              </a:rPr>
            </a:br>
            <a:r>
              <a:rPr lang="en-US" sz="2000" b="1" smtClean="0">
                <a:solidFill>
                  <a:srgbClr val="002060"/>
                </a:solidFill>
              </a:rPr>
              <a:t>7 days before landfall</a:t>
            </a:r>
          </a:p>
        </p:txBody>
      </p:sp>
      <p:pic>
        <p:nvPicPr>
          <p:cNvPr id="58370" name="Picture 2" descr="http://www.emc.ncep.noaa.gov/gmb/wx24fy/misc/sandy/avno_hs12/al182012.2012102212.6737.1.gif"/>
          <p:cNvPicPr>
            <a:picLocks noChangeAspect="1" noChangeArrowheads="1"/>
          </p:cNvPicPr>
          <p:nvPr/>
        </p:nvPicPr>
        <p:blipFill>
          <a:blip r:embed="rId2"/>
          <a:srcRect l="33971" r="22980"/>
          <a:stretch>
            <a:fillRect/>
          </a:stretch>
        </p:blipFill>
        <p:spPr bwMode="auto">
          <a:xfrm>
            <a:off x="304800" y="1364334"/>
            <a:ext cx="4359275" cy="365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4" descr="http://www.emc.ncep.noaa.gov/gmb/wx24fy/misc/sandy/avno_hs12/al182012.2012102218.6737.2.gif"/>
          <p:cNvPicPr>
            <a:picLocks noChangeAspect="1" noChangeArrowheads="1"/>
          </p:cNvPicPr>
          <p:nvPr/>
        </p:nvPicPr>
        <p:blipFill>
          <a:blip r:embed="rId3"/>
          <a:srcRect l="32993" r="20895"/>
          <a:stretch>
            <a:fillRect/>
          </a:stretch>
        </p:blipFill>
        <p:spPr bwMode="auto">
          <a:xfrm>
            <a:off x="4800600" y="1364334"/>
            <a:ext cx="4114800" cy="365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DCE8E47-52C8-4A8D-8759-F122ED49ACF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9888" y="3857511"/>
            <a:ext cx="71526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12Z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6181" y="3880984"/>
            <a:ext cx="71526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18Z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Tracks from 20121023: 00Z, 06Z, 12Z and 18Z Cycles</a:t>
            </a:r>
            <a:br>
              <a:rPr lang="en-US" sz="2000" b="1" dirty="0" smtClean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6 days before landfall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DCE8E47-52C8-4A8D-8759-F122ED49ACF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" name="Picture 2" descr="http://www.emc.ncep.noaa.gov/gmb/wx24fy/misc/sandy/avno_hs12/al182012.2012102300.6737.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4" r="19794"/>
          <a:stretch/>
        </p:blipFill>
        <p:spPr bwMode="auto">
          <a:xfrm>
            <a:off x="304800" y="1203232"/>
            <a:ext cx="4267200" cy="25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emc.ncep.noaa.gov/gmb/wx24fy/misc/sandy/avno_hs12/al182012.2012102306.6737.4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0" r="17654"/>
          <a:stretch/>
        </p:blipFill>
        <p:spPr bwMode="auto">
          <a:xfrm>
            <a:off x="4724399" y="1179284"/>
            <a:ext cx="4271555" cy="26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emc.ncep.noaa.gov/gmb/wx24fy/misc/sandy/avno_hs12/al182012.2012102312.6737.5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7" r="14553"/>
          <a:stretch/>
        </p:blipFill>
        <p:spPr bwMode="auto">
          <a:xfrm>
            <a:off x="348343" y="3842064"/>
            <a:ext cx="4299857" cy="285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emc.ncep.noaa.gov/gmb/wx24fy/misc/sandy/avno_hs12/al182012.2012102318.6737.6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6" r="18339"/>
          <a:stretch/>
        </p:blipFill>
        <p:spPr bwMode="auto">
          <a:xfrm>
            <a:off x="4800600" y="3802741"/>
            <a:ext cx="4180114" cy="289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1486" y="253927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15438" y="544915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26181" y="2495729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06Z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826181" y="52694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7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emc.ncep.noaa.gov/gmb/wx24fy/misc/sandy/avno_hs12/al182012.2012102412.6737.9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7" r="21946"/>
          <a:stretch/>
        </p:blipFill>
        <p:spPr bwMode="auto">
          <a:xfrm>
            <a:off x="157395" y="3962395"/>
            <a:ext cx="4495800" cy="275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emc.ncep.noaa.gov/gmb/wx24fy/misc/sandy/avno_hs12/al182012.2012102418.6737.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/>
          <a:stretch/>
        </p:blipFill>
        <p:spPr bwMode="auto">
          <a:xfrm>
            <a:off x="4653195" y="3962395"/>
            <a:ext cx="4124325" cy="275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2000" b="1" dirty="0">
                <a:solidFill>
                  <a:srgbClr val="002060"/>
                </a:solidFill>
              </a:rPr>
              <a:t>Tracks from </a:t>
            </a:r>
            <a:r>
              <a:rPr lang="en-US" sz="2000" b="1" dirty="0" smtClean="0">
                <a:solidFill>
                  <a:srgbClr val="002060"/>
                </a:solidFill>
              </a:rPr>
              <a:t>20121024: </a:t>
            </a:r>
            <a:r>
              <a:rPr lang="en-US" sz="2000" b="1" dirty="0">
                <a:solidFill>
                  <a:srgbClr val="002060"/>
                </a:solidFill>
              </a:rPr>
              <a:t>00Z, 06Z, 12Z and 18Z Cycles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5 </a:t>
            </a:r>
            <a:r>
              <a:rPr lang="en-US" sz="2000" b="1" dirty="0">
                <a:solidFill>
                  <a:srgbClr val="002060"/>
                </a:solidFill>
              </a:rPr>
              <a:t>days before landfall</a:t>
            </a:r>
            <a:endParaRPr lang="en-US" sz="2000" b="1" dirty="0" smtClean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6526F8B-D2C4-41E5-A42A-8961314680C7}" type="slidenum">
              <a:rPr lang="en-US" sz="1200" b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n-US" sz="1200" b="1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1443" name="Picture 2" descr="http://www.emc.ncep.noaa.gov/gmb/wx24fy/misc/sandy/avno_hs12/al182012.2012102400.6737.7.gif"/>
          <p:cNvPicPr>
            <a:picLocks noChangeAspect="1" noChangeArrowheads="1"/>
          </p:cNvPicPr>
          <p:nvPr/>
        </p:nvPicPr>
        <p:blipFill>
          <a:blip r:embed="rId4"/>
          <a:srcRect l="20882" t="1881" r="9312"/>
          <a:stretch>
            <a:fillRect/>
          </a:stretch>
        </p:blipFill>
        <p:spPr bwMode="auto">
          <a:xfrm>
            <a:off x="228600" y="1251852"/>
            <a:ext cx="4191000" cy="271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http://www.emc.ncep.noaa.gov/gmb/wx24fy/misc/sandy/avno_hs12/al182012.2012102406.6737.8.gif"/>
          <p:cNvPicPr>
            <a:picLocks noChangeAspect="1" noChangeArrowheads="1"/>
          </p:cNvPicPr>
          <p:nvPr/>
        </p:nvPicPr>
        <p:blipFill>
          <a:blip r:embed="rId5"/>
          <a:srcRect l="18056" r="6047"/>
          <a:stretch>
            <a:fillRect/>
          </a:stretch>
        </p:blipFill>
        <p:spPr bwMode="auto">
          <a:xfrm>
            <a:off x="4648200" y="1175653"/>
            <a:ext cx="4419600" cy="277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41486" y="253927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00Z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15438" y="544915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12Z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402287" y="2495728"/>
            <a:ext cx="105099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06Z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6181" y="52694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18Z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www.emc.ncep.noaa.gov/gmb/wx24fy/misc/sandy/avno_hs12/al182012.2012102500.6737.1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8" t="2555" r="19834"/>
          <a:stretch/>
        </p:blipFill>
        <p:spPr bwMode="auto">
          <a:xfrm>
            <a:off x="304800" y="1262743"/>
            <a:ext cx="4267200" cy="25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emc.ncep.noaa.gov/gmb/wx24fy/misc/sandy/avno_hs12/al182012.2012102506.6737.1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 r="20809"/>
          <a:stretch/>
        </p:blipFill>
        <p:spPr bwMode="auto">
          <a:xfrm>
            <a:off x="4572001" y="1182912"/>
            <a:ext cx="4572000" cy="262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emc.ncep.noaa.gov/gmb/wx24fy/misc/sandy/avno_hs12/al182012.2012102512.6737.13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8" r="24142"/>
          <a:stretch/>
        </p:blipFill>
        <p:spPr bwMode="auto">
          <a:xfrm>
            <a:off x="228600" y="3954973"/>
            <a:ext cx="43434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emc.ncep.noaa.gov/gmb/wx24fy/misc/sandy/avno_hs12/al182012.2012102518.6737.14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4" r="22154"/>
          <a:stretch/>
        </p:blipFill>
        <p:spPr bwMode="auto">
          <a:xfrm>
            <a:off x="4572000" y="3878773"/>
            <a:ext cx="4572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1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2000" b="1" dirty="0">
                <a:solidFill>
                  <a:srgbClr val="002060"/>
                </a:solidFill>
              </a:rPr>
              <a:t>Tracks from </a:t>
            </a:r>
            <a:r>
              <a:rPr lang="en-US" sz="2000" b="1" dirty="0" smtClean="0">
                <a:solidFill>
                  <a:srgbClr val="002060"/>
                </a:solidFill>
              </a:rPr>
              <a:t>20121025: </a:t>
            </a:r>
            <a:r>
              <a:rPr lang="en-US" sz="2000" b="1" dirty="0">
                <a:solidFill>
                  <a:srgbClr val="002060"/>
                </a:solidFill>
              </a:rPr>
              <a:t>00Z, 06Z, 12Z and 18Z Cycles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4 </a:t>
            </a:r>
            <a:r>
              <a:rPr lang="en-US" sz="2000" b="1" dirty="0">
                <a:solidFill>
                  <a:srgbClr val="002060"/>
                </a:solidFill>
              </a:rPr>
              <a:t>days before landfall</a:t>
            </a:r>
            <a:endParaRPr lang="en-US" sz="2000" b="1" dirty="0" smtClean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6526F8B-D2C4-41E5-A42A-8961314680C7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1486" y="2539272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00Z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15438" y="5449150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826181" y="2495729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06Z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26181" y="5269423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18Z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02287" y="2495728"/>
            <a:ext cx="105099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06Z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2000" b="1" dirty="0">
                <a:solidFill>
                  <a:srgbClr val="002060"/>
                </a:solidFill>
              </a:rPr>
              <a:t>Tracks from </a:t>
            </a:r>
            <a:r>
              <a:rPr lang="en-US" sz="2000" b="1" dirty="0" smtClean="0">
                <a:solidFill>
                  <a:srgbClr val="002060"/>
                </a:solidFill>
              </a:rPr>
              <a:t>20121026: </a:t>
            </a:r>
            <a:r>
              <a:rPr lang="en-US" sz="2000" b="1" dirty="0">
                <a:solidFill>
                  <a:srgbClr val="002060"/>
                </a:solidFill>
              </a:rPr>
              <a:t>00Z, 06Z, 12Z and 18Z Cycles</a:t>
            </a:r>
            <a:br>
              <a:rPr lang="en-US" sz="2000" b="1" dirty="0">
                <a:solidFill>
                  <a:srgbClr val="002060"/>
                </a:solidFill>
              </a:rPr>
            </a:br>
            <a:r>
              <a:rPr lang="en-US" sz="2000" b="1" dirty="0" smtClean="0">
                <a:solidFill>
                  <a:srgbClr val="002060"/>
                </a:solidFill>
              </a:rPr>
              <a:t>3 </a:t>
            </a:r>
            <a:r>
              <a:rPr lang="en-US" sz="2000" b="1" dirty="0">
                <a:solidFill>
                  <a:srgbClr val="002060"/>
                </a:solidFill>
              </a:rPr>
              <a:t>days before landfall</a:t>
            </a:r>
            <a:endParaRPr lang="en-US" sz="2000" b="1" dirty="0" smtClean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3B66EE-E074-41A3-9171-89B95A9A5C0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6563" name="Picture 2" descr="http://www.emc.ncep.noaa.gov/gmb/wx24fy/misc/sandy/avno_hs12/al182012.2012102612.6737.17.gif"/>
          <p:cNvPicPr>
            <a:picLocks noChangeAspect="1" noChangeArrowheads="1"/>
          </p:cNvPicPr>
          <p:nvPr/>
        </p:nvPicPr>
        <p:blipFill>
          <a:blip r:embed="rId2"/>
          <a:srcRect l="33321" t="-177" r="21419" b="177"/>
          <a:stretch>
            <a:fillRect/>
          </a:stretch>
        </p:blipFill>
        <p:spPr bwMode="auto">
          <a:xfrm>
            <a:off x="228600" y="3997708"/>
            <a:ext cx="4213225" cy="272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http://www.emc.ncep.noaa.gov/gmb/wx24fy/misc/sandy/avno_hs12/al182012.2012102618.6737.18.gif"/>
          <p:cNvPicPr>
            <a:picLocks noChangeAspect="1" noChangeArrowheads="1"/>
          </p:cNvPicPr>
          <p:nvPr/>
        </p:nvPicPr>
        <p:blipFill>
          <a:blip r:embed="rId3"/>
          <a:srcRect l="30357" r="19427"/>
          <a:stretch>
            <a:fillRect/>
          </a:stretch>
        </p:blipFill>
        <p:spPr bwMode="auto">
          <a:xfrm>
            <a:off x="4876800" y="3976914"/>
            <a:ext cx="3984625" cy="274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emc.ncep.noaa.gov/gmb/wx24fy/misc/sandy/avno_hs12/al182012.2012102600.6737.15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4" r="24252"/>
          <a:stretch/>
        </p:blipFill>
        <p:spPr bwMode="auto">
          <a:xfrm>
            <a:off x="152400" y="1211576"/>
            <a:ext cx="4267200" cy="262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emc.ncep.noaa.gov/gmb/wx24fy/misc/sandy/avno_hs12/al182012.2012102606.6737.16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9" r="21084"/>
          <a:stretch/>
        </p:blipFill>
        <p:spPr bwMode="auto">
          <a:xfrm>
            <a:off x="4648200" y="1211575"/>
            <a:ext cx="4432661" cy="262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39888" y="2539272"/>
            <a:ext cx="71526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00Z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9888" y="5671761"/>
            <a:ext cx="71526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12Z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6181" y="2726561"/>
            <a:ext cx="71526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06Z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6181" y="5695234"/>
            <a:ext cx="71526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18Z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15534"/>
          </a:xfrm>
        </p:spPr>
        <p:txBody>
          <a:bodyPr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200" b="1" kern="1200" dirty="0" err="1">
                <a:solidFill>
                  <a:srgbClr val="000000"/>
                </a:solidFill>
              </a:rPr>
              <a:t>Extratropical</a:t>
            </a:r>
            <a:r>
              <a:rPr lang="en-US" sz="2200" b="1" kern="1200" dirty="0">
                <a:solidFill>
                  <a:srgbClr val="000000"/>
                </a:solidFill>
              </a:rPr>
              <a:t> Cyclone Track Errors (</a:t>
            </a:r>
            <a:r>
              <a:rPr lang="en-US" sz="2200" b="1" kern="1200" dirty="0" err="1">
                <a:solidFill>
                  <a:srgbClr val="000000"/>
                </a:solidFill>
              </a:rPr>
              <a:t>fcst</a:t>
            </a:r>
            <a:r>
              <a:rPr lang="en-US" sz="2200" b="1" kern="1200" dirty="0">
                <a:solidFill>
                  <a:srgbClr val="000000"/>
                </a:solidFill>
              </a:rPr>
              <a:t> </a:t>
            </a:r>
            <a:r>
              <a:rPr lang="en-US" sz="2200" b="1" kern="1200" dirty="0" err="1">
                <a:solidFill>
                  <a:srgbClr val="000000"/>
                </a:solidFill>
              </a:rPr>
              <a:t>cs</a:t>
            </a:r>
            <a:r>
              <a:rPr lang="en-US" sz="2200" b="1" kern="1200" dirty="0">
                <a:solidFill>
                  <a:srgbClr val="000000"/>
                </a:solidFill>
              </a:rPr>
              <a:t> </a:t>
            </a:r>
            <a:r>
              <a:rPr lang="en-US" sz="2200" b="1" kern="1200" dirty="0" err="1">
                <a:solidFill>
                  <a:srgbClr val="000000"/>
                </a:solidFill>
              </a:rPr>
              <a:t>analy</a:t>
            </a:r>
            <a:r>
              <a:rPr lang="en-US" sz="2200" b="1" kern="1200" dirty="0">
                <a:solidFill>
                  <a:srgbClr val="000000"/>
                </a:solidFill>
              </a:rPr>
              <a:t>) </a:t>
            </a:r>
            <a:br>
              <a:rPr lang="en-US" sz="2200" b="1" kern="1200" dirty="0">
                <a:solidFill>
                  <a:srgbClr val="000000"/>
                </a:solidFill>
              </a:rPr>
            </a:br>
            <a:r>
              <a:rPr lang="en-US" sz="2200" b="1" kern="1200" dirty="0">
                <a:solidFill>
                  <a:srgbClr val="000000"/>
                </a:solidFill>
              </a:rPr>
              <a:t>June-Aug 2014 (</a:t>
            </a:r>
            <a:r>
              <a:rPr lang="en-US" sz="2200" b="1" kern="1200" dirty="0" err="1">
                <a:solidFill>
                  <a:srgbClr val="000000"/>
                </a:solidFill>
              </a:rPr>
              <a:t>Lat</a:t>
            </a:r>
            <a:r>
              <a:rPr lang="en-US" sz="2200" b="1" kern="1200" dirty="0">
                <a:solidFill>
                  <a:srgbClr val="000000"/>
                </a:solidFill>
              </a:rPr>
              <a:t> &gt; 20N/S)</a:t>
            </a:r>
            <a:r>
              <a:rPr lang="en-US" sz="1800" b="1" kern="1200" dirty="0">
                <a:solidFill>
                  <a:srgbClr val="000000"/>
                </a:solidFill>
              </a:rPr>
              <a:t/>
            </a:r>
            <a:br>
              <a:rPr lang="en-US" sz="1800" b="1" kern="1200" dirty="0">
                <a:solidFill>
                  <a:srgbClr val="000000"/>
                </a:solidFill>
              </a:rPr>
            </a:br>
            <a:endParaRPr lang="en-US" sz="1800" b="1" dirty="0"/>
          </a:p>
        </p:txBody>
      </p:sp>
      <p:graphicFrame>
        <p:nvGraphicFramePr>
          <p:cNvPr id="4" name="Picture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801579"/>
              </p:ext>
            </p:extLst>
          </p:nvPr>
        </p:nvGraphicFramePr>
        <p:xfrm>
          <a:off x="457200" y="1447800"/>
          <a:ext cx="8229600" cy="4221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5638800"/>
            <a:ext cx="57245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534188"/>
              </p:ext>
            </p:extLst>
          </p:nvPr>
        </p:nvGraphicFramePr>
        <p:xfrm>
          <a:off x="1028699" y="6218237"/>
          <a:ext cx="7086600" cy="520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1332"/>
                <a:gridCol w="395468"/>
                <a:gridCol w="533400"/>
                <a:gridCol w="609600"/>
                <a:gridCol w="685800"/>
                <a:gridCol w="533400"/>
                <a:gridCol w="685800"/>
                <a:gridCol w="609600"/>
                <a:gridCol w="609600"/>
                <a:gridCol w="609600"/>
                <a:gridCol w="533400"/>
                <a:gridCol w="609600"/>
              </a:tblGrid>
              <a:tr h="17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fcst</a:t>
                      </a:r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hr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</a:tr>
              <a:tr h="17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NH cases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1995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1752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1248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135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</a:tr>
              <a:tr h="17362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SH cases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1880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1742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564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309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79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43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81" marR="8681" marT="8681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235527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Courtesy of </a:t>
            </a:r>
            <a:r>
              <a:rPr lang="en-US" sz="1600" dirty="0" err="1" smtClean="0"/>
              <a:t>Guang</a:t>
            </a:r>
            <a:r>
              <a:rPr lang="en-US" sz="1600" dirty="0" smtClean="0"/>
              <a:t> Ping Luo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594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69634" name="Content Placeholder 3"/>
          <p:cNvSpPr>
            <a:spLocks noGrp="1"/>
          </p:cNvSpPr>
          <p:nvPr>
            <p:ph idx="1"/>
          </p:nvPr>
        </p:nvSpPr>
        <p:spPr>
          <a:xfrm>
            <a:off x="217714" y="1457325"/>
            <a:ext cx="8840561" cy="5146675"/>
          </a:xfrm>
        </p:spPr>
        <p:txBody>
          <a:bodyPr/>
          <a:lstStyle/>
          <a:p>
            <a:r>
              <a:rPr lang="en-US" sz="2000" b="1" dirty="0" smtClean="0"/>
              <a:t>All codes are now frozen, built in EE structure, and handed off to NCO for implementation.</a:t>
            </a:r>
          </a:p>
          <a:p>
            <a:endParaRPr lang="en-US" sz="2000" b="1" dirty="0" smtClean="0"/>
          </a:p>
          <a:p>
            <a:r>
              <a:rPr lang="en-US" sz="2000" dirty="0" smtClean="0"/>
              <a:t>Results are reasonable</a:t>
            </a:r>
          </a:p>
          <a:p>
            <a:pPr lvl="1"/>
            <a:r>
              <a:rPr lang="en-US" sz="2000" dirty="0" smtClean="0"/>
              <a:t>Improved precipitation skill scores  </a:t>
            </a:r>
          </a:p>
          <a:p>
            <a:pPr lvl="1"/>
            <a:r>
              <a:rPr lang="en-US" sz="2000" dirty="0" smtClean="0"/>
              <a:t>Improved hurricane track in Atlantic and Western Pacific, but worsened in Eastern Pacific; Reduced intensity errors in all basins.</a:t>
            </a:r>
          </a:p>
          <a:p>
            <a:pPr lvl="1"/>
            <a:r>
              <a:rPr lang="en-US" sz="2000" dirty="0" smtClean="0"/>
              <a:t>Reduced mid-latitude storm track errors.</a:t>
            </a:r>
          </a:p>
          <a:p>
            <a:pPr lvl="1"/>
            <a:r>
              <a:rPr lang="en-US" sz="2000" dirty="0" smtClean="0"/>
              <a:t>Reduced global mean temperature bias in the upper troposphere;  strengthened (improved) tropospheric winds but slightly weakened stratospheric winds.</a:t>
            </a:r>
          </a:p>
          <a:p>
            <a:pPr lvl="1"/>
            <a:r>
              <a:rPr lang="en-US" sz="2000" dirty="0" smtClean="0"/>
              <a:t>Reduced nighttime 2m temperature cold bias over the Northern Great Plains.  Large biases still exist in Northeast and Southwest.</a:t>
            </a:r>
          </a:p>
          <a:p>
            <a:pPr lvl="1"/>
            <a:r>
              <a:rPr lang="en-US" sz="2000" dirty="0" smtClean="0"/>
              <a:t>improved </a:t>
            </a:r>
            <a:r>
              <a:rPr lang="en-US" sz="2000" smtClean="0"/>
              <a:t>500-hPa HGT AC </a:t>
            </a:r>
            <a:r>
              <a:rPr lang="en-US" sz="2000" dirty="0" smtClean="0"/>
              <a:t>in both the Northern and Southern Hemispheres. </a:t>
            </a:r>
          </a:p>
        </p:txBody>
      </p:sp>
      <p:sp>
        <p:nvSpPr>
          <p:cNvPr id="696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93D250-4887-42C9-8436-DD320B456F0F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Structure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T574 (35 km) analysis for </a:t>
            </a:r>
            <a:r>
              <a:rPr lang="en-US" dirty="0"/>
              <a:t>T1534 </a:t>
            </a:r>
            <a:r>
              <a:rPr lang="en-US" dirty="0" smtClean="0"/>
              <a:t>(13 km) deterministic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Code optimization</a:t>
            </a:r>
          </a:p>
          <a:p>
            <a:pPr>
              <a:defRPr/>
            </a:pPr>
            <a:r>
              <a:rPr lang="en-US" dirty="0" smtClean="0"/>
              <a:t>Observations</a:t>
            </a:r>
          </a:p>
          <a:p>
            <a:pPr lvl="1">
              <a:defRPr/>
            </a:pPr>
            <a:r>
              <a:rPr lang="en-US" dirty="0" smtClean="0"/>
              <a:t>GPSRO </a:t>
            </a:r>
            <a:r>
              <a:rPr lang="en-US" dirty="0"/>
              <a:t>enhancements – </a:t>
            </a:r>
            <a:r>
              <a:rPr lang="en-US" dirty="0" smtClean="0"/>
              <a:t>improve quality control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Updates </a:t>
            </a:r>
            <a:r>
              <a:rPr lang="en-US" dirty="0"/>
              <a:t>to radiance </a:t>
            </a:r>
            <a:r>
              <a:rPr lang="en-US" dirty="0" smtClean="0"/>
              <a:t>assimilation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Assimilate </a:t>
            </a:r>
            <a:r>
              <a:rPr lang="en-US" dirty="0"/>
              <a:t>SSM/IS UPP </a:t>
            </a:r>
            <a:r>
              <a:rPr lang="en-US" dirty="0" smtClean="0"/>
              <a:t>LAS and </a:t>
            </a:r>
            <a:r>
              <a:rPr lang="en-US" dirty="0" err="1" smtClean="0"/>
              <a:t>MetOp</a:t>
            </a:r>
            <a:r>
              <a:rPr lang="en-US" dirty="0" smtClean="0"/>
              <a:t>-B IASI radiances</a:t>
            </a:r>
          </a:p>
          <a:p>
            <a:pPr lvl="2">
              <a:defRPr/>
            </a:pPr>
            <a:r>
              <a:rPr lang="en-US" dirty="0" smtClean="0"/>
              <a:t>CRTM </a:t>
            </a:r>
            <a:r>
              <a:rPr lang="en-US" dirty="0"/>
              <a:t>v2.1.3 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New enhanced radiance bias correction scheme</a:t>
            </a:r>
          </a:p>
          <a:p>
            <a:pPr lvl="2">
              <a:defRPr/>
            </a:pPr>
            <a:r>
              <a:rPr lang="en-US" dirty="0" smtClean="0"/>
              <a:t>Additional satellite wind </a:t>
            </a:r>
            <a:r>
              <a:rPr lang="en-US" dirty="0"/>
              <a:t>data – hourly GOES, EUMETSAT</a:t>
            </a:r>
          </a:p>
          <a:p>
            <a:pPr>
              <a:defRPr/>
            </a:pPr>
            <a:r>
              <a:rPr lang="en-US" dirty="0" err="1" smtClean="0"/>
              <a:t>EnKF</a:t>
            </a:r>
            <a:r>
              <a:rPr lang="en-US" dirty="0" smtClean="0"/>
              <a:t> </a:t>
            </a:r>
            <a:r>
              <a:rPr lang="en-US" dirty="0"/>
              <a:t>modifications</a:t>
            </a:r>
          </a:p>
          <a:p>
            <a:pPr lvl="1">
              <a:defRPr/>
            </a:pPr>
            <a:r>
              <a:rPr lang="en-US" dirty="0" smtClean="0"/>
              <a:t>Stochastic physics in ensemble forecast</a:t>
            </a:r>
          </a:p>
          <a:p>
            <a:pPr lvl="1">
              <a:defRPr/>
            </a:pPr>
            <a:r>
              <a:rPr lang="en-US" dirty="0" smtClean="0"/>
              <a:t>T574L64 </a:t>
            </a:r>
            <a:r>
              <a:rPr lang="en-US" dirty="0" err="1"/>
              <a:t>EnKF</a:t>
            </a:r>
            <a:r>
              <a:rPr lang="en-US" dirty="0"/>
              <a:t> </a:t>
            </a:r>
            <a:r>
              <a:rPr lang="en-US" dirty="0" smtClean="0"/>
              <a:t>ensembles	</a:t>
            </a:r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25AF10-6344-4D8E-9AFB-736C092F66D3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2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Highlights (1)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30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T1534 Semi-</a:t>
            </a:r>
            <a:r>
              <a:rPr lang="en-US" sz="2000" dirty="0" err="1" smtClean="0"/>
              <a:t>Lagrangian</a:t>
            </a:r>
            <a:r>
              <a:rPr lang="en-US" sz="2000" dirty="0" smtClean="0"/>
              <a:t> (~13 km)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Use of high resolution daily SST and sea ice analysis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High resolution until 10 days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Dynamics and structure upgrades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/>
              <a:t>Hermite</a:t>
            </a:r>
            <a:r>
              <a:rPr lang="en-US" sz="2000" dirty="0" smtClean="0"/>
              <a:t> interpolation in the vertical to reduce stratospheric temperature cold bias.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Restructured physics and dynamics restart fields and updated </a:t>
            </a:r>
            <a:r>
              <a:rPr lang="en-US" sz="2000" dirty="0" err="1" smtClean="0"/>
              <a:t>sigio</a:t>
            </a:r>
            <a:r>
              <a:rPr lang="en-US" sz="2000" dirty="0" smtClean="0"/>
              <a:t> library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Divergence damping in the stratosphere to reduce noise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Added a tracer fixer for maintaining global column ozone mass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Major effort to make code reproducible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163A52-E722-4358-95B9-07EEC1B10110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Highlights (2)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533400" y="1412875"/>
            <a:ext cx="8229600" cy="4713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/>
              <a:t>Physics upgrades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Radiation modifications -- McICA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Reduced drag coefficient at high wind speeds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Hybrid EDMF PBL scheme and TKE dissipative heating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Retuned ice and water cloud conversion rates, background diffusion of momentum and heat, orographic gravity-wave forcing and mountain block etc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Stationary convective gravity wave drag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Modified initialization to reduce a sharp decrease in cloud water in the first model time step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Correct a bug in the condensation calculation after the digital filter is applied 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D688AD6-8CE3-4FA5-A90B-5CECE7774F16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14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 Highlights (3)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533400" y="1412875"/>
            <a:ext cx="8229600" cy="4713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smtClean="0"/>
              <a:t>Boundary condition input and output upgrades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Consistent diagnosis of snow accumulation in post and model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Compute and output frozen precipitation fraction 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New blended snow analysis to reduce reliance on AFWA snow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Changes to treatment of lake ice to remove unfrozen lake in winter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Land Surface</a:t>
            </a:r>
          </a:p>
          <a:p>
            <a:pPr marL="1085850" lvl="2">
              <a:lnSpc>
                <a:spcPct val="80000"/>
              </a:lnSpc>
            </a:pPr>
            <a:r>
              <a:rPr lang="en-US" sz="2200" smtClean="0"/>
              <a:t>Replace Bucket soil moisture climatology by CFS/GLDAS</a:t>
            </a:r>
          </a:p>
          <a:p>
            <a:pPr marL="1085850" lvl="2">
              <a:lnSpc>
                <a:spcPct val="80000"/>
              </a:lnSpc>
            </a:pPr>
            <a:r>
              <a:rPr lang="en-US" sz="2200" smtClean="0"/>
              <a:t>Add the vegetation dependence to the ratio of the thermal and momentum roughness, Fixed a momentum roughness issue</a:t>
            </a:r>
            <a:endParaRPr lang="en-US" sz="2700" smtClean="0"/>
          </a:p>
          <a:p>
            <a:pPr lvl="1">
              <a:lnSpc>
                <a:spcPct val="80000"/>
              </a:lnSpc>
            </a:pPr>
            <a:endParaRPr lang="en-US" sz="2200" b="1" smtClean="0">
              <a:solidFill>
                <a:srgbClr val="FF0000"/>
              </a:solidFill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BC970C-C84B-4768-AFE8-750F179A1171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0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 - Processer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dirty="0" smtClean="0"/>
              <a:t>Faster/less </a:t>
            </a:r>
            <a:r>
              <a:rPr lang="en-US" dirty="0"/>
              <a:t>memory </a:t>
            </a:r>
            <a:r>
              <a:rPr lang="en-US" dirty="0" smtClean="0"/>
              <a:t>version</a:t>
            </a:r>
          </a:p>
          <a:p>
            <a:pPr>
              <a:defRPr/>
            </a:pPr>
            <a:r>
              <a:rPr lang="en-US" dirty="0" smtClean="0"/>
              <a:t>GRIB2 with parallel output</a:t>
            </a:r>
            <a:endParaRPr lang="en-US" dirty="0"/>
          </a:p>
          <a:p>
            <a:pPr>
              <a:defRPr/>
            </a:pPr>
            <a:r>
              <a:rPr lang="en-US" dirty="0" smtClean="0"/>
              <a:t>Master post file is 0.25 degree, not model Gaussian grid</a:t>
            </a:r>
          </a:p>
          <a:p>
            <a:pPr>
              <a:defRPr/>
            </a:pPr>
            <a:r>
              <a:rPr lang="en-US" dirty="0" smtClean="0"/>
              <a:t>Accumulation </a:t>
            </a:r>
            <a:r>
              <a:rPr lang="en-US" dirty="0"/>
              <a:t>bucket changed from 12 hour to 6 hour between day 8 and day 10</a:t>
            </a:r>
          </a:p>
          <a:p>
            <a:pPr>
              <a:defRPr/>
            </a:pPr>
            <a:r>
              <a:rPr lang="en-US" dirty="0" smtClean="0"/>
              <a:t>Add </a:t>
            </a:r>
            <a:r>
              <a:rPr lang="en-US" dirty="0"/>
              <a:t>user requested </a:t>
            </a:r>
            <a:r>
              <a:rPr lang="en-US" dirty="0" smtClean="0"/>
              <a:t>fields</a:t>
            </a:r>
          </a:p>
          <a:p>
            <a:pPr lvl="1">
              <a:defRPr/>
            </a:pPr>
            <a:r>
              <a:rPr lang="en-US" dirty="0" smtClean="0"/>
              <a:t>frozen </a:t>
            </a:r>
            <a:r>
              <a:rPr lang="en-US" dirty="0"/>
              <a:t>precipitation </a:t>
            </a:r>
            <a:r>
              <a:rPr lang="en-US" dirty="0" smtClean="0"/>
              <a:t>fraction</a:t>
            </a:r>
          </a:p>
          <a:p>
            <a:pPr lvl="1">
              <a:defRPr/>
            </a:pPr>
            <a:r>
              <a:rPr lang="en-US" dirty="0" smtClean="0"/>
              <a:t>ozone </a:t>
            </a:r>
            <a:r>
              <a:rPr lang="en-US" dirty="0"/>
              <a:t>at 150, 200, 250, 300, 350, and 400 </a:t>
            </a:r>
            <a:r>
              <a:rPr lang="en-US" dirty="0" err="1"/>
              <a:t>mb</a:t>
            </a:r>
            <a:r>
              <a:rPr lang="en-US" dirty="0"/>
              <a:t>,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2m </a:t>
            </a:r>
            <a:r>
              <a:rPr lang="en-US" dirty="0"/>
              <a:t>dew point,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wind </a:t>
            </a:r>
            <a:r>
              <a:rPr lang="en-US" dirty="0"/>
              <a:t>chill and heat index,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instantaneous </a:t>
            </a:r>
            <a:r>
              <a:rPr lang="en-US" dirty="0"/>
              <a:t>precipitation type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membrane </a:t>
            </a:r>
            <a:r>
              <a:rPr lang="en-US" dirty="0"/>
              <a:t>SLP in GDAS </a:t>
            </a:r>
            <a:r>
              <a:rPr lang="en-US" dirty="0" err="1"/>
              <a:t>pgb</a:t>
            </a:r>
            <a:r>
              <a:rPr lang="en-US" dirty="0"/>
              <a:t> files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Improved </a:t>
            </a:r>
            <a:r>
              <a:rPr lang="en-US" dirty="0"/>
              <a:t>icing algorithm in </a:t>
            </a:r>
            <a:r>
              <a:rPr lang="en-US" dirty="0" smtClean="0"/>
              <a:t>post</a:t>
            </a:r>
          </a:p>
          <a:p>
            <a:pPr lvl="1">
              <a:defRPr/>
            </a:pPr>
            <a:r>
              <a:rPr lang="en-US" dirty="0" smtClean="0"/>
              <a:t>Higher precision RH</a:t>
            </a:r>
          </a:p>
          <a:p>
            <a:pPr lvl="1">
              <a:defRPr/>
            </a:pPr>
            <a:r>
              <a:rPr lang="en-US" dirty="0" smtClean="0"/>
              <a:t>GDAS output symmetric with GFS</a:t>
            </a:r>
            <a:endParaRPr lang="en-US" dirty="0"/>
          </a:p>
          <a:p>
            <a:pPr>
              <a:defRPr/>
            </a:pPr>
            <a:r>
              <a:rPr lang="en-US" dirty="0"/>
              <a:t>    BUFR station list to </a:t>
            </a:r>
            <a:r>
              <a:rPr lang="en-US" dirty="0" smtClean="0"/>
              <a:t>newer NAM/GFS </a:t>
            </a:r>
            <a:r>
              <a:rPr lang="en-US" dirty="0"/>
              <a:t>list </a:t>
            </a: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7A3229F-B5AD-41E8-8559-1DA6B4EEF2CF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23863" y="187325"/>
            <a:ext cx="8229600" cy="650875"/>
          </a:xfrm>
        </p:spPr>
        <p:txBody>
          <a:bodyPr/>
          <a:lstStyle/>
          <a:p>
            <a:r>
              <a:rPr lang="en-US" sz="4000" smtClean="0"/>
              <a:t>Parallel Status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287338" y="1154113"/>
            <a:ext cx="8856662" cy="56467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All components of the system , including Storm-Relocation, OBSPROC, EMC-Surface, GSI, ENKF, GSM, Post-processing, were built in the EE structure, are frozen,  and have been handed off to NCO for implementation.  </a:t>
            </a:r>
          </a:p>
          <a:p>
            <a:pPr>
              <a:lnSpc>
                <a:spcPct val="80000"/>
              </a:lnSpc>
            </a:pPr>
            <a:endParaRPr lang="en-US" sz="1800" smtClean="0"/>
          </a:p>
          <a:p>
            <a:pPr>
              <a:lnSpc>
                <a:spcPct val="80000"/>
              </a:lnSpc>
            </a:pPr>
            <a:r>
              <a:rPr lang="en-US" sz="1800" smtClean="0"/>
              <a:t>NCO is working on setting up a 30-day pre-implementation parallel, which will be run on the development machine.</a:t>
            </a:r>
          </a:p>
          <a:p>
            <a:pPr>
              <a:lnSpc>
                <a:spcPct val="80000"/>
              </a:lnSpc>
            </a:pPr>
            <a:endParaRPr lang="en-US" sz="1800" smtClean="0"/>
          </a:p>
          <a:p>
            <a:r>
              <a:rPr lang="en-US" sz="2000" smtClean="0"/>
              <a:t>Parallels and verification pages</a:t>
            </a:r>
          </a:p>
          <a:p>
            <a:pPr lvl="1"/>
            <a:r>
              <a:rPr lang="en-US" sz="1800" b="1" smtClean="0"/>
              <a:t>Prhs14: 01/01/2014 ~ present		running</a:t>
            </a:r>
          </a:p>
          <a:p>
            <a:pPr lvl="2"/>
            <a:r>
              <a:rPr lang="en-US" sz="1800" smtClean="0">
                <a:hlinkClick r:id="rId2"/>
              </a:rPr>
              <a:t>http://www.emc.ncep.noaa.gov/gmb/wd20rt/vsdb/prhw14</a:t>
            </a:r>
            <a:endParaRPr lang="en-US" sz="1600" b="1" smtClean="0"/>
          </a:p>
          <a:p>
            <a:pPr lvl="1"/>
            <a:r>
              <a:rPr lang="en-US" sz="1800" b="1" smtClean="0"/>
              <a:t>Prhs13: 05/16/2013 ~ 12/31/2013		completed</a:t>
            </a:r>
          </a:p>
          <a:p>
            <a:pPr lvl="2"/>
            <a:r>
              <a:rPr lang="en-US" sz="1800" smtClean="0">
                <a:hlinkClick r:id="rId3"/>
              </a:rPr>
              <a:t>http://www.emc.ncep.noaa.gov/gmb/wd20rt/vsdb/prhs13</a:t>
            </a:r>
            <a:endParaRPr lang="en-US" sz="1600" b="1" smtClean="0"/>
          </a:p>
          <a:p>
            <a:pPr lvl="1"/>
            <a:r>
              <a:rPr lang="en-US" sz="1800" b="1" smtClean="0"/>
              <a:t>Prhs12: 05/01/2012 ~ 11/06/2012		completed</a:t>
            </a:r>
          </a:p>
          <a:p>
            <a:pPr lvl="2"/>
            <a:r>
              <a:rPr lang="en-US" sz="1800" smtClean="0">
                <a:hlinkClick r:id="rId4"/>
              </a:rPr>
              <a:t>http://www.emc.ncep.noaa.gov/gmb/wd20rt/vsdb/prhs12</a:t>
            </a:r>
            <a:endParaRPr lang="en-US" sz="1600" b="1" smtClean="0"/>
          </a:p>
          <a:p>
            <a:pPr lvl="1"/>
            <a:r>
              <a:rPr lang="en-US" sz="1800" b="1" smtClean="0"/>
              <a:t>Prhs11: 05/20/2011  ~ 12/31/2011		completed (on Zeus)</a:t>
            </a:r>
          </a:p>
          <a:p>
            <a:pPr lvl="2"/>
            <a:r>
              <a:rPr lang="en-US" sz="1600" smtClean="0">
                <a:hlinkClick r:id="rId5"/>
              </a:rPr>
              <a:t>http://www.emc.ncep.noaa.gov/gmb/wx24fy/vsdb/prhs11</a:t>
            </a:r>
            <a:r>
              <a:rPr lang="en-US" sz="1600" smtClean="0"/>
              <a:t> </a:t>
            </a:r>
          </a:p>
          <a:p>
            <a:pPr lvl="2"/>
            <a:r>
              <a:rPr lang="en-US" sz="1600" smtClean="0">
                <a:hlinkClick r:id="rId6"/>
              </a:rPr>
              <a:t>http://www.emc.ncep.noaa.gov/gmb/wx24fy/vsdb/prhs11b</a:t>
            </a:r>
            <a:r>
              <a:rPr lang="en-US" sz="1600" smtClean="0">
                <a:hlinkClick r:id="rId7"/>
              </a:rPr>
              <a:t>/</a:t>
            </a:r>
            <a:r>
              <a:rPr lang="en-US" smtClean="0"/>
              <a:t> </a:t>
            </a:r>
            <a:r>
              <a:rPr lang="en-US" sz="1600" smtClean="0"/>
              <a:t>	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merged 2012/2013/2014</a:t>
            </a:r>
            <a:r>
              <a:rPr lang="en-US" sz="1600" smtClean="0"/>
              <a:t> </a:t>
            </a:r>
            <a:r>
              <a:rPr lang="en-US" sz="1600" smtClean="0">
                <a:hlinkClick r:id="rId8"/>
              </a:rPr>
              <a:t>http://www.emc.ncep.noaa.gov/gmb/wx24fy/vsdb/gfs2015/</a:t>
            </a:r>
            <a:r>
              <a:rPr lang="en-US" sz="2400" smtClean="0"/>
              <a:t> 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D03A45-0E2E-4733-BB48-2EF8748000D5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 idx="4294967295"/>
          </p:nvPr>
        </p:nvSpPr>
        <p:spPr>
          <a:xfrm>
            <a:off x="423863" y="230188"/>
            <a:ext cx="8229600" cy="982662"/>
          </a:xfrm>
        </p:spPr>
        <p:txBody>
          <a:bodyPr/>
          <a:lstStyle/>
          <a:p>
            <a:r>
              <a:rPr lang="en-US" sz="3200" b="1" dirty="0" smtClean="0"/>
              <a:t>Results – Merged 2012/2013/2014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287338" y="1339850"/>
            <a:ext cx="8856662" cy="83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see </a:t>
            </a:r>
            <a:r>
              <a:rPr lang="en-US" sz="2000" b="1" smtClean="0">
                <a:hlinkClick r:id="rId2"/>
              </a:rPr>
              <a:t>http://www.emc.ncep.noaa.gov/gmb/wx24fy/vsdb/gfs2015</a:t>
            </a:r>
            <a:r>
              <a:rPr lang="en-US" sz="2000" smtClean="0">
                <a:hlinkClick r:id="rId2"/>
              </a:rPr>
              <a:t>/</a:t>
            </a:r>
            <a:r>
              <a:rPr lang="en-US" sz="2000" smtClean="0"/>
              <a:t> for more detail. Note that Hybrid ENKF 3D-VAR GSI was implemented into operation after May 22, 2012</a:t>
            </a:r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7010400" y="6619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7F0BD17-8F34-4C66-88AC-23AC31330EA5}" type="slidenum">
              <a:rPr lang="en-US" sz="1400"/>
              <a:pPr algn="r"/>
              <a:t>9</a:t>
            </a:fld>
            <a:endParaRPr lang="en-US" sz="1400"/>
          </a:p>
        </p:txBody>
      </p:sp>
      <p:pic>
        <p:nvPicPr>
          <p:cNvPr id="46084" name="Picture 9" descr="http://www.emc.ncep.noaa.gov/gmb/wx24fy/vsdb/gfs2015/allmodel/daily/dieoff/cordieoff_HGT_P500_G2NHX.png"/>
          <p:cNvPicPr>
            <a:picLocks noChangeAspect="1" noChangeArrowheads="1"/>
          </p:cNvPicPr>
          <p:nvPr/>
        </p:nvPicPr>
        <p:blipFill>
          <a:blip r:embed="rId3"/>
          <a:srcRect l="48979" b="48979"/>
          <a:stretch>
            <a:fillRect/>
          </a:stretch>
        </p:blipFill>
        <p:spPr bwMode="auto">
          <a:xfrm>
            <a:off x="271463" y="2238375"/>
            <a:ext cx="4516437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1" descr="http://www.emc.ncep.noaa.gov/gmb/wx24fy/vsdb/gfs2015/allmodel/daily/dieoff/cordieoff_HGT_P500_G2SHX.png"/>
          <p:cNvPicPr>
            <a:picLocks noChangeAspect="1" noChangeArrowheads="1"/>
          </p:cNvPicPr>
          <p:nvPr/>
        </p:nvPicPr>
        <p:blipFill>
          <a:blip r:embed="rId4"/>
          <a:srcRect l="48979" b="48979"/>
          <a:stretch>
            <a:fillRect/>
          </a:stretch>
        </p:blipFill>
        <p:spPr bwMode="auto">
          <a:xfrm>
            <a:off x="4857750" y="2143125"/>
            <a:ext cx="428625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12"/>
          <p:cNvSpPr txBox="1">
            <a:spLocks noChangeArrowheads="1"/>
          </p:cNvSpPr>
          <p:nvPr/>
        </p:nvSpPr>
        <p:spPr bwMode="auto">
          <a:xfrm>
            <a:off x="908050" y="3871913"/>
            <a:ext cx="264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NH 500-hPa HGT AC</a:t>
            </a:r>
          </a:p>
        </p:txBody>
      </p:sp>
      <p:sp>
        <p:nvSpPr>
          <p:cNvPr id="46087" name="Rectangle 14"/>
          <p:cNvSpPr>
            <a:spLocks noChangeArrowheads="1"/>
          </p:cNvSpPr>
          <p:nvPr/>
        </p:nvSpPr>
        <p:spPr bwMode="auto">
          <a:xfrm>
            <a:off x="2182813" y="6243638"/>
            <a:ext cx="6743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hlinkClick r:id="rId5"/>
              </a:rPr>
              <a:t>http://www.emc.ncep.noaa.gov/gmb/wx24fy/vsdb/gfs2015/www/scorecard/mainindex.html</a:t>
            </a:r>
            <a:r>
              <a:rPr lang="en-US" sz="1800"/>
              <a:t> </a:t>
            </a:r>
          </a:p>
        </p:txBody>
      </p:sp>
      <p:sp>
        <p:nvSpPr>
          <p:cNvPr id="46088" name="Text Box 15"/>
          <p:cNvSpPr txBox="1">
            <a:spLocks noChangeArrowheads="1"/>
          </p:cNvSpPr>
          <p:nvPr/>
        </p:nvSpPr>
        <p:spPr bwMode="auto">
          <a:xfrm>
            <a:off x="0" y="6194425"/>
            <a:ext cx="2116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Link to scorecard</a:t>
            </a:r>
          </a:p>
        </p:txBody>
      </p:sp>
      <p:sp>
        <p:nvSpPr>
          <p:cNvPr id="46089" name="Text Box 12"/>
          <p:cNvSpPr txBox="1">
            <a:spLocks noChangeArrowheads="1"/>
          </p:cNvSpPr>
          <p:nvPr/>
        </p:nvSpPr>
        <p:spPr bwMode="auto">
          <a:xfrm>
            <a:off x="5429250" y="3967163"/>
            <a:ext cx="2627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SH 500-hPa HGT AC</a:t>
            </a:r>
          </a:p>
        </p:txBody>
      </p:sp>
    </p:spTree>
    <p:extLst>
      <p:ext uri="{BB962C8B-B14F-4D97-AF65-F5344CB8AC3E}">
        <p14:creationId xmlns:p14="http://schemas.microsoft.com/office/powerpoint/2010/main" val="99653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PNECStandardBrie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1230</Words>
  <Application>Microsoft Office PowerPoint</Application>
  <PresentationFormat>On-screen Show (4:3)</PresentationFormat>
  <Paragraphs>271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Default Design</vt:lpstr>
      <vt:lpstr>Custom Design</vt:lpstr>
      <vt:lpstr>NEPNECStandardBrief</vt:lpstr>
      <vt:lpstr>Drawing</vt:lpstr>
      <vt:lpstr>      Presented by:  Mark Iredell based on work done by Global Climate and Weather Modeling Branch  </vt:lpstr>
      <vt:lpstr>PowerPoint Presentation</vt:lpstr>
      <vt:lpstr>Analysis Highlights</vt:lpstr>
      <vt:lpstr>Model Highlights (1)</vt:lpstr>
      <vt:lpstr>Model Highlights (2)</vt:lpstr>
      <vt:lpstr>Model Highlights (3)</vt:lpstr>
      <vt:lpstr>Post - Processer Highlights</vt:lpstr>
      <vt:lpstr>Parallel Status</vt:lpstr>
      <vt:lpstr>Results – Merged 2012/2013/2014</vt:lpstr>
      <vt:lpstr>Real-Time Parallel in the past 31 Days</vt:lpstr>
      <vt:lpstr>Precipitation Skill Scores, 00Z Cycle   Merged 2012/2013/2014</vt:lpstr>
      <vt:lpstr>Precipitation Skill Scores, 12Z cycle   Merged 2012/2013/2014</vt:lpstr>
      <vt:lpstr>Fit to RAOBS, RMSE   Merged 2012/2013/2014</vt:lpstr>
      <vt:lpstr>Fit to RAOBS, Bias   Merged 2012/2013/2014</vt:lpstr>
      <vt:lpstr>CONUS T2m, Fit to Sfc Obs   Merged 2013/2014</vt:lpstr>
      <vt:lpstr>10-m Wind and 2m RH, Fit to Sfc Obs   Merged 2013/2014</vt:lpstr>
      <vt:lpstr>Hurricane Verification 2012/2013/2014</vt:lpstr>
      <vt:lpstr>Hurricane Verification 2012/2013/2014</vt:lpstr>
      <vt:lpstr>Hurricane Track Verification,  2011</vt:lpstr>
      <vt:lpstr>2012 Hurricane Sandy</vt:lpstr>
      <vt:lpstr>Mean Track and Intensity Errors 22 - 30 October 2012, 4 cycles/day </vt:lpstr>
      <vt:lpstr>Tracks from Forecast Cycles 20121022: 12Z and 18Z 7 days before landfall</vt:lpstr>
      <vt:lpstr>Tracks from 20121023: 00Z, 06Z, 12Z and 18Z Cycles 6 days before landfall</vt:lpstr>
      <vt:lpstr>Tracks from 20121024: 00Z, 06Z, 12Z and 18Z Cycles 5 days before landfall</vt:lpstr>
      <vt:lpstr>Tracks from 20121025: 00Z, 06Z, 12Z and 18Z Cycles 4 days before landfall</vt:lpstr>
      <vt:lpstr>Tracks from 20121026: 00Z, 06Z, 12Z and 18Z Cycles 3 days before landfall</vt:lpstr>
      <vt:lpstr>Extratropical Cyclone Track Errors (fcst cs analy)  June-Aug 2014 (Lat &gt; 20N/S) 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by:  Mark Iredell based on work done by Global Climate and Weather Modeling Branch</dc:title>
  <dc:creator/>
  <cp:lastModifiedBy/>
  <cp:revision>97</cp:revision>
  <dcterms:created xsi:type="dcterms:W3CDTF">2013-08-13T19:25:21Z</dcterms:created>
  <dcterms:modified xsi:type="dcterms:W3CDTF">2014-10-20T16:29:18Z</dcterms:modified>
</cp:coreProperties>
</file>